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handoutMasterIdLst>
    <p:handoutMasterId r:id="rId74"/>
  </p:handoutMasterIdLst>
  <p:sldIdLst>
    <p:sldId id="394" r:id="rId2"/>
    <p:sldId id="435" r:id="rId3"/>
    <p:sldId id="256" r:id="rId4"/>
    <p:sldId id="395" r:id="rId5"/>
    <p:sldId id="334" r:id="rId6"/>
    <p:sldId id="400" r:id="rId7"/>
    <p:sldId id="393" r:id="rId8"/>
    <p:sldId id="402" r:id="rId9"/>
    <p:sldId id="398" r:id="rId10"/>
    <p:sldId id="306" r:id="rId11"/>
    <p:sldId id="304" r:id="rId12"/>
    <p:sldId id="266" r:id="rId13"/>
    <p:sldId id="267" r:id="rId14"/>
    <p:sldId id="268" r:id="rId15"/>
    <p:sldId id="363" r:id="rId16"/>
    <p:sldId id="382" r:id="rId17"/>
    <p:sldId id="383" r:id="rId18"/>
    <p:sldId id="309" r:id="rId19"/>
    <p:sldId id="281" r:id="rId20"/>
    <p:sldId id="384" r:id="rId21"/>
    <p:sldId id="283" r:id="rId22"/>
    <p:sldId id="392" r:id="rId23"/>
    <p:sldId id="284" r:id="rId24"/>
    <p:sldId id="344" r:id="rId25"/>
    <p:sldId id="366" r:id="rId26"/>
    <p:sldId id="346" r:id="rId27"/>
    <p:sldId id="347" r:id="rId28"/>
    <p:sldId id="387" r:id="rId29"/>
    <p:sldId id="369" r:id="rId30"/>
    <p:sldId id="354" r:id="rId31"/>
    <p:sldId id="355" r:id="rId32"/>
    <p:sldId id="388" r:id="rId33"/>
    <p:sldId id="422" r:id="rId34"/>
    <p:sldId id="389" r:id="rId35"/>
    <p:sldId id="390" r:id="rId36"/>
    <p:sldId id="391" r:id="rId37"/>
    <p:sldId id="403" r:id="rId38"/>
    <p:sldId id="404" r:id="rId39"/>
    <p:sldId id="405" r:id="rId40"/>
    <p:sldId id="406" r:id="rId41"/>
    <p:sldId id="407" r:id="rId42"/>
    <p:sldId id="408" r:id="rId43"/>
    <p:sldId id="409" r:id="rId44"/>
    <p:sldId id="410" r:id="rId45"/>
    <p:sldId id="411" r:id="rId46"/>
    <p:sldId id="412" r:id="rId47"/>
    <p:sldId id="413" r:id="rId48"/>
    <p:sldId id="414" r:id="rId49"/>
    <p:sldId id="416" r:id="rId50"/>
    <p:sldId id="417" r:id="rId51"/>
    <p:sldId id="418" r:id="rId52"/>
    <p:sldId id="420" r:id="rId53"/>
    <p:sldId id="423" r:id="rId54"/>
    <p:sldId id="424" r:id="rId55"/>
    <p:sldId id="428" r:id="rId56"/>
    <p:sldId id="427" r:id="rId57"/>
    <p:sldId id="426" r:id="rId58"/>
    <p:sldId id="425" r:id="rId59"/>
    <p:sldId id="429" r:id="rId60"/>
    <p:sldId id="432" r:id="rId61"/>
    <p:sldId id="433" r:id="rId62"/>
    <p:sldId id="436" r:id="rId63"/>
    <p:sldId id="437" r:id="rId64"/>
    <p:sldId id="438" r:id="rId65"/>
    <p:sldId id="439" r:id="rId66"/>
    <p:sldId id="440" r:id="rId67"/>
    <p:sldId id="441" r:id="rId68"/>
    <p:sldId id="430" r:id="rId69"/>
    <p:sldId id="431" r:id="rId70"/>
    <p:sldId id="376" r:id="rId71"/>
    <p:sldId id="350" r:id="rId72"/>
  </p:sldIdLst>
  <p:sldSz cx="9144000" cy="6858000" type="screen4x3"/>
  <p:notesSz cx="6797675" cy="987425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66"/>
    <a:srgbClr val="000099"/>
    <a:srgbClr val="0033CC"/>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168" autoAdjust="0"/>
    <p:restoredTop sz="82975" autoAdjust="0"/>
  </p:normalViewPr>
  <p:slideViewPr>
    <p:cSldViewPr>
      <p:cViewPr varScale="1">
        <p:scale>
          <a:sx n="60" d="100"/>
          <a:sy n="60" d="100"/>
        </p:scale>
        <p:origin x="-153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vl1pPr>
          </a:lstStyle>
          <a:p>
            <a:pPr>
              <a:defRPr/>
            </a:pPr>
            <a:fld id="{E6E0F7F8-C323-4635-A09E-A683BF49A31B}" type="datetimeFigureOut">
              <a:rPr lang="vi-VN"/>
              <a:pPr>
                <a:defRPr/>
              </a:pPr>
              <a:t>25/02/2020</a:t>
            </a:fld>
            <a:endParaRPr lang="vi-VN"/>
          </a:p>
        </p:txBody>
      </p:sp>
      <p:sp>
        <p:nvSpPr>
          <p:cNvPr id="4" name="Footer Placeholder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pPr>
              <a:defRPr/>
            </a:pPr>
            <a:endParaRPr lang="vi-VN"/>
          </a:p>
        </p:txBody>
      </p:sp>
      <p:sp>
        <p:nvSpPr>
          <p:cNvPr id="5" name="Slide Number Placeholder 4"/>
          <p:cNvSpPr>
            <a:spLocks noGrp="1"/>
          </p:cNvSpPr>
          <p:nvPr>
            <p:ph type="sldNum" sz="quarter" idx="3"/>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FE1DCCC-C246-493A-BD90-FCD2E5CD4B4F}" type="slidenum">
              <a:rPr lang="vi-VN"/>
              <a:pPr>
                <a:defRPr/>
              </a:pPr>
              <a:t>‹#›</a:t>
            </a:fld>
            <a:endParaRPr lang="vi-VN"/>
          </a:p>
        </p:txBody>
      </p:sp>
    </p:spTree>
    <p:extLst>
      <p:ext uri="{BB962C8B-B14F-4D97-AF65-F5344CB8AC3E}">
        <p14:creationId xmlns:p14="http://schemas.microsoft.com/office/powerpoint/2010/main" xmlns="" val="1227514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1A73231-B812-471A-A2A0-6AC507097CF0}" type="datetimeFigureOut">
              <a:rPr lang="en-GB"/>
              <a:pPr>
                <a:defRPr/>
              </a:pPr>
              <a:t>25/02/2020</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725DE03B-CDC1-4B2A-83AC-72039392AB95}" type="slidenum">
              <a:rPr lang="en-GB" altLang="vi-VN"/>
              <a:pPr>
                <a:defRPr/>
              </a:pPr>
              <a:t>‹#›</a:t>
            </a:fld>
            <a:endParaRPr lang="en-GB" altLang="vi-VN"/>
          </a:p>
        </p:txBody>
      </p:sp>
    </p:spTree>
    <p:extLst>
      <p:ext uri="{BB962C8B-B14F-4D97-AF65-F5344CB8AC3E}">
        <p14:creationId xmlns:p14="http://schemas.microsoft.com/office/powerpoint/2010/main" xmlns="" val="13459322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solidFill>
                  <a:prstClr val="black"/>
                </a:solidFill>
              </a:rPr>
              <a:pPr>
                <a:defRPr/>
              </a:pPr>
              <a:t>4</a:t>
            </a:fld>
            <a:endParaRPr lang="en-GB" altLang="vi-VN">
              <a:solidFill>
                <a:prstClr val="black"/>
              </a:solidFill>
            </a:endParaRPr>
          </a:p>
        </p:txBody>
      </p:sp>
    </p:spTree>
    <p:extLst>
      <p:ext uri="{BB962C8B-B14F-4D97-AF65-F5344CB8AC3E}">
        <p14:creationId xmlns:p14="http://schemas.microsoft.com/office/powerpoint/2010/main" xmlns="" val="336833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14</a:t>
            </a:fld>
            <a:endParaRPr lang="en-GB" altLang="vi-VN"/>
          </a:p>
        </p:txBody>
      </p:sp>
    </p:spTree>
    <p:extLst>
      <p:ext uri="{BB962C8B-B14F-4D97-AF65-F5344CB8AC3E}">
        <p14:creationId xmlns:p14="http://schemas.microsoft.com/office/powerpoint/2010/main" xmlns="" val="2284596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b="0"/>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16</a:t>
            </a:fld>
            <a:endParaRPr lang="en-GB" altLang="vi-VN"/>
          </a:p>
        </p:txBody>
      </p:sp>
    </p:spTree>
    <p:extLst>
      <p:ext uri="{BB962C8B-B14F-4D97-AF65-F5344CB8AC3E}">
        <p14:creationId xmlns:p14="http://schemas.microsoft.com/office/powerpoint/2010/main" xmlns="" val="1802381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19</a:t>
            </a:fld>
            <a:endParaRPr lang="en-GB" altLang="vi-VN"/>
          </a:p>
        </p:txBody>
      </p:sp>
    </p:spTree>
    <p:extLst>
      <p:ext uri="{BB962C8B-B14F-4D97-AF65-F5344CB8AC3E}">
        <p14:creationId xmlns:p14="http://schemas.microsoft.com/office/powerpoint/2010/main" xmlns="" val="23549595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buFontTx/>
              <a:buChar char="-"/>
            </a:pPr>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20</a:t>
            </a:fld>
            <a:endParaRPr lang="en-GB" altLang="vi-VN"/>
          </a:p>
        </p:txBody>
      </p:sp>
    </p:spTree>
    <p:extLst>
      <p:ext uri="{BB962C8B-B14F-4D97-AF65-F5344CB8AC3E}">
        <p14:creationId xmlns:p14="http://schemas.microsoft.com/office/powerpoint/2010/main" xmlns="" val="22209833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24</a:t>
            </a:fld>
            <a:endParaRPr lang="en-GB" altLang="vi-VN"/>
          </a:p>
        </p:txBody>
      </p:sp>
    </p:spTree>
    <p:extLst>
      <p:ext uri="{BB962C8B-B14F-4D97-AF65-F5344CB8AC3E}">
        <p14:creationId xmlns:p14="http://schemas.microsoft.com/office/powerpoint/2010/main" xmlns="" val="106401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25</a:t>
            </a:fld>
            <a:endParaRPr lang="en-GB" altLang="vi-VN"/>
          </a:p>
        </p:txBody>
      </p:sp>
    </p:spTree>
    <p:extLst>
      <p:ext uri="{BB962C8B-B14F-4D97-AF65-F5344CB8AC3E}">
        <p14:creationId xmlns:p14="http://schemas.microsoft.com/office/powerpoint/2010/main" xmlns="" val="265449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sz="120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26</a:t>
            </a:fld>
            <a:endParaRPr lang="en-GB" altLang="vi-VN"/>
          </a:p>
        </p:txBody>
      </p:sp>
    </p:spTree>
    <p:extLst>
      <p:ext uri="{BB962C8B-B14F-4D97-AF65-F5344CB8AC3E}">
        <p14:creationId xmlns:p14="http://schemas.microsoft.com/office/powerpoint/2010/main" xmlns="" val="538224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29</a:t>
            </a:fld>
            <a:endParaRPr lang="en-GB" altLang="vi-VN"/>
          </a:p>
        </p:txBody>
      </p:sp>
    </p:spTree>
    <p:extLst>
      <p:ext uri="{BB962C8B-B14F-4D97-AF65-F5344CB8AC3E}">
        <p14:creationId xmlns:p14="http://schemas.microsoft.com/office/powerpoint/2010/main" xmlns="" val="609691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p:spPr>
        <p:txBody>
          <a:bodyPr/>
          <a:lstStyle/>
          <a:p>
            <a:endParaRPr lang="en-US"/>
          </a:p>
        </p:txBody>
      </p:sp>
      <p:sp>
        <p:nvSpPr>
          <p:cNvPr id="171012" name="Slide Number Placeholder 3"/>
          <p:cNvSpPr txBox="1">
            <a:spLocks noGrp="1"/>
          </p:cNvSpPr>
          <p:nvPr/>
        </p:nvSpPr>
        <p:spPr bwMode="auto">
          <a:xfrm>
            <a:off x="3850443" y="9378824"/>
            <a:ext cx="2945659" cy="493713"/>
          </a:xfrm>
          <a:prstGeom prst="rect">
            <a:avLst/>
          </a:prstGeom>
          <a:noFill/>
          <a:ln w="9525">
            <a:noFill/>
            <a:miter lim="800000"/>
            <a:headEnd/>
            <a:tailEnd/>
          </a:ln>
        </p:spPr>
        <p:txBody>
          <a:bodyPr anchor="b"/>
          <a:lstStyle/>
          <a:p>
            <a:pPr algn="r"/>
            <a:fld id="{C6B18D24-C63D-4B77-BA43-70F0ABDEB756}" type="slidenum">
              <a:rPr lang="en-US" sz="1200">
                <a:latin typeface="Calibri" pitchFamily="34" charset="0"/>
                <a:cs typeface="Arial" pitchFamily="34" charset="0"/>
              </a:rPr>
              <a:pPr algn="r"/>
              <a:t>30</a:t>
            </a:fld>
            <a:endParaRPr lang="en-US" sz="1200">
              <a:latin typeface="Calibri" pitchFamily="34" charset="0"/>
              <a:cs typeface="Arial" pitchFamily="34" charset="0"/>
            </a:endParaRPr>
          </a:p>
        </p:txBody>
      </p:sp>
    </p:spTree>
    <p:extLst>
      <p:ext uri="{BB962C8B-B14F-4D97-AF65-F5344CB8AC3E}">
        <p14:creationId xmlns:p14="http://schemas.microsoft.com/office/powerpoint/2010/main" xmlns="" val="3842112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33</a:t>
            </a:fld>
            <a:endParaRPr lang="en-GB" altLang="vi-VN"/>
          </a:p>
        </p:txBody>
      </p:sp>
    </p:spTree>
    <p:extLst>
      <p:ext uri="{BB962C8B-B14F-4D97-AF65-F5344CB8AC3E}">
        <p14:creationId xmlns:p14="http://schemas.microsoft.com/office/powerpoint/2010/main" xmlns="" val="215770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5</a:t>
            </a:fld>
            <a:endParaRPr lang="en-GB" altLang="vi-VN"/>
          </a:p>
        </p:txBody>
      </p:sp>
    </p:spTree>
    <p:extLst>
      <p:ext uri="{BB962C8B-B14F-4D97-AF65-F5344CB8AC3E}">
        <p14:creationId xmlns:p14="http://schemas.microsoft.com/office/powerpoint/2010/main" xmlns="" val="1346020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just" defTabSz="914400" rtl="0" eaLnBrk="0" fontAlgn="base" latinLnBrk="0" hangingPunct="0">
              <a:lnSpc>
                <a:spcPct val="100000"/>
              </a:lnSpc>
              <a:spcBef>
                <a:spcPts val="600"/>
              </a:spcBef>
              <a:spcAft>
                <a:spcPts val="600"/>
              </a:spcAft>
              <a:buClrTx/>
              <a:buSzTx/>
              <a:buFontTx/>
              <a:buChar char="-"/>
              <a:tabLst/>
              <a:defRPr/>
            </a:pPr>
            <a:endParaRPr lang="vi-VN" sz="1200" smtClean="0"/>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34</a:t>
            </a:fld>
            <a:endParaRPr lang="en-GB" altLang="vi-VN"/>
          </a:p>
        </p:txBody>
      </p:sp>
    </p:spTree>
    <p:extLst>
      <p:ext uri="{BB962C8B-B14F-4D97-AF65-F5344CB8AC3E}">
        <p14:creationId xmlns:p14="http://schemas.microsoft.com/office/powerpoint/2010/main" xmlns="" val="1030204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35</a:t>
            </a:fld>
            <a:endParaRPr lang="en-GB" altLang="vi-VN"/>
          </a:p>
        </p:txBody>
      </p:sp>
    </p:spTree>
    <p:extLst>
      <p:ext uri="{BB962C8B-B14F-4D97-AF65-F5344CB8AC3E}">
        <p14:creationId xmlns:p14="http://schemas.microsoft.com/office/powerpoint/2010/main" xmlns="" val="313228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36</a:t>
            </a:fld>
            <a:endParaRPr lang="en-GB" altLang="vi-VN"/>
          </a:p>
        </p:txBody>
      </p:sp>
    </p:spTree>
    <p:extLst>
      <p:ext uri="{BB962C8B-B14F-4D97-AF65-F5344CB8AC3E}">
        <p14:creationId xmlns:p14="http://schemas.microsoft.com/office/powerpoint/2010/main" xmlns="" val="2000489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38</a:t>
            </a:fld>
            <a:endParaRPr lang="en-GB" altLang="vi-VN"/>
          </a:p>
        </p:txBody>
      </p:sp>
    </p:spTree>
    <p:extLst>
      <p:ext uri="{BB962C8B-B14F-4D97-AF65-F5344CB8AC3E}">
        <p14:creationId xmlns:p14="http://schemas.microsoft.com/office/powerpoint/2010/main" xmlns="" val="996152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39</a:t>
            </a:fld>
            <a:endParaRPr lang="en-GB" altLang="vi-VN"/>
          </a:p>
        </p:txBody>
      </p:sp>
    </p:spTree>
    <p:extLst>
      <p:ext uri="{BB962C8B-B14F-4D97-AF65-F5344CB8AC3E}">
        <p14:creationId xmlns:p14="http://schemas.microsoft.com/office/powerpoint/2010/main" xmlns="" val="3455689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40</a:t>
            </a:fld>
            <a:endParaRPr lang="en-GB" altLang="vi-VN"/>
          </a:p>
        </p:txBody>
      </p:sp>
    </p:spTree>
    <p:extLst>
      <p:ext uri="{BB962C8B-B14F-4D97-AF65-F5344CB8AC3E}">
        <p14:creationId xmlns:p14="http://schemas.microsoft.com/office/powerpoint/2010/main" xmlns="" val="1409877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41</a:t>
            </a:fld>
            <a:endParaRPr lang="en-GB" altLang="vi-VN"/>
          </a:p>
        </p:txBody>
      </p:sp>
    </p:spTree>
    <p:extLst>
      <p:ext uri="{BB962C8B-B14F-4D97-AF65-F5344CB8AC3E}">
        <p14:creationId xmlns:p14="http://schemas.microsoft.com/office/powerpoint/2010/main" xmlns="" val="218500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42</a:t>
            </a:fld>
            <a:endParaRPr lang="en-GB" altLang="vi-VN"/>
          </a:p>
        </p:txBody>
      </p:sp>
    </p:spTree>
    <p:extLst>
      <p:ext uri="{BB962C8B-B14F-4D97-AF65-F5344CB8AC3E}">
        <p14:creationId xmlns:p14="http://schemas.microsoft.com/office/powerpoint/2010/main" xmlns="" val="277487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43</a:t>
            </a:fld>
            <a:endParaRPr lang="en-GB" altLang="vi-VN"/>
          </a:p>
        </p:txBody>
      </p:sp>
    </p:spTree>
    <p:extLst>
      <p:ext uri="{BB962C8B-B14F-4D97-AF65-F5344CB8AC3E}">
        <p14:creationId xmlns:p14="http://schemas.microsoft.com/office/powerpoint/2010/main" xmlns="" val="2006483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44</a:t>
            </a:fld>
            <a:endParaRPr lang="en-GB" altLang="vi-VN"/>
          </a:p>
        </p:txBody>
      </p:sp>
    </p:spTree>
    <p:extLst>
      <p:ext uri="{BB962C8B-B14F-4D97-AF65-F5344CB8AC3E}">
        <p14:creationId xmlns:p14="http://schemas.microsoft.com/office/powerpoint/2010/main" xmlns="" val="4264036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solidFill>
                  <a:prstClr val="black"/>
                </a:solidFill>
              </a:rPr>
              <a:pPr>
                <a:defRPr/>
              </a:pPr>
              <a:t>6</a:t>
            </a:fld>
            <a:endParaRPr lang="en-GB" altLang="vi-VN">
              <a:solidFill>
                <a:prstClr val="black"/>
              </a:solidFill>
            </a:endParaRPr>
          </a:p>
        </p:txBody>
      </p:sp>
    </p:spTree>
    <p:extLst>
      <p:ext uri="{BB962C8B-B14F-4D97-AF65-F5344CB8AC3E}">
        <p14:creationId xmlns:p14="http://schemas.microsoft.com/office/powerpoint/2010/main" xmlns="" val="2079508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46</a:t>
            </a:fld>
            <a:endParaRPr lang="en-GB" altLang="vi-VN"/>
          </a:p>
        </p:txBody>
      </p:sp>
    </p:spTree>
    <p:extLst>
      <p:ext uri="{BB962C8B-B14F-4D97-AF65-F5344CB8AC3E}">
        <p14:creationId xmlns:p14="http://schemas.microsoft.com/office/powerpoint/2010/main" xmlns="" val="1935235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47</a:t>
            </a:fld>
            <a:endParaRPr lang="en-GB" altLang="vi-VN"/>
          </a:p>
        </p:txBody>
      </p:sp>
    </p:spTree>
    <p:extLst>
      <p:ext uri="{BB962C8B-B14F-4D97-AF65-F5344CB8AC3E}">
        <p14:creationId xmlns:p14="http://schemas.microsoft.com/office/powerpoint/2010/main" xmlns="" val="30251060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48</a:t>
            </a:fld>
            <a:endParaRPr lang="en-GB" altLang="vi-VN"/>
          </a:p>
        </p:txBody>
      </p:sp>
    </p:spTree>
    <p:extLst>
      <p:ext uri="{BB962C8B-B14F-4D97-AF65-F5344CB8AC3E}">
        <p14:creationId xmlns:p14="http://schemas.microsoft.com/office/powerpoint/2010/main" xmlns="" val="1460719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49</a:t>
            </a:fld>
            <a:endParaRPr lang="en-GB" altLang="vi-VN"/>
          </a:p>
        </p:txBody>
      </p:sp>
    </p:spTree>
    <p:extLst>
      <p:ext uri="{BB962C8B-B14F-4D97-AF65-F5344CB8AC3E}">
        <p14:creationId xmlns:p14="http://schemas.microsoft.com/office/powerpoint/2010/main" xmlns="" val="3568948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50</a:t>
            </a:fld>
            <a:endParaRPr lang="en-GB" altLang="vi-VN"/>
          </a:p>
        </p:txBody>
      </p:sp>
    </p:spTree>
    <p:extLst>
      <p:ext uri="{BB962C8B-B14F-4D97-AF65-F5344CB8AC3E}">
        <p14:creationId xmlns:p14="http://schemas.microsoft.com/office/powerpoint/2010/main" xmlns="" val="36434184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51</a:t>
            </a:fld>
            <a:endParaRPr lang="en-GB" altLang="vi-VN"/>
          </a:p>
        </p:txBody>
      </p:sp>
    </p:spTree>
    <p:extLst>
      <p:ext uri="{BB962C8B-B14F-4D97-AF65-F5344CB8AC3E}">
        <p14:creationId xmlns:p14="http://schemas.microsoft.com/office/powerpoint/2010/main" xmlns="" val="20021239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725DE03B-CDC1-4B2A-83AC-72039392AB95}" type="slidenum">
              <a:rPr lang="en-GB" altLang="vi-VN" smtClean="0"/>
              <a:pPr>
                <a:defRPr/>
              </a:pPr>
              <a:t>52</a:t>
            </a:fld>
            <a:endParaRPr lang="en-GB" altLang="vi-VN"/>
          </a:p>
        </p:txBody>
      </p:sp>
    </p:spTree>
    <p:extLst>
      <p:ext uri="{BB962C8B-B14F-4D97-AF65-F5344CB8AC3E}">
        <p14:creationId xmlns:p14="http://schemas.microsoft.com/office/powerpoint/2010/main" xmlns="" val="75920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7</a:t>
            </a:fld>
            <a:endParaRPr lang="en-GB" altLang="vi-VN"/>
          </a:p>
        </p:txBody>
      </p:sp>
    </p:spTree>
    <p:extLst>
      <p:ext uri="{BB962C8B-B14F-4D97-AF65-F5344CB8AC3E}">
        <p14:creationId xmlns:p14="http://schemas.microsoft.com/office/powerpoint/2010/main" xmlns="" val="262858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solidFill>
                  <a:prstClr val="black"/>
                </a:solidFill>
              </a:rPr>
              <a:pPr>
                <a:defRPr/>
              </a:pPr>
              <a:t>8</a:t>
            </a:fld>
            <a:endParaRPr lang="en-GB" altLang="vi-VN">
              <a:solidFill>
                <a:prstClr val="black"/>
              </a:solidFill>
            </a:endParaRPr>
          </a:p>
        </p:txBody>
      </p:sp>
    </p:spTree>
    <p:extLst>
      <p:ext uri="{BB962C8B-B14F-4D97-AF65-F5344CB8AC3E}">
        <p14:creationId xmlns:p14="http://schemas.microsoft.com/office/powerpoint/2010/main" xmlns="" val="2863185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9</a:t>
            </a:fld>
            <a:endParaRPr lang="en-GB" altLang="vi-VN"/>
          </a:p>
        </p:txBody>
      </p:sp>
    </p:spTree>
    <p:extLst>
      <p:ext uri="{BB962C8B-B14F-4D97-AF65-F5344CB8AC3E}">
        <p14:creationId xmlns:p14="http://schemas.microsoft.com/office/powerpoint/2010/main" xmlns="" val="1907010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10</a:t>
            </a:fld>
            <a:endParaRPr lang="en-GB" altLang="vi-VN"/>
          </a:p>
        </p:txBody>
      </p:sp>
    </p:spTree>
    <p:extLst>
      <p:ext uri="{BB962C8B-B14F-4D97-AF65-F5344CB8AC3E}">
        <p14:creationId xmlns:p14="http://schemas.microsoft.com/office/powerpoint/2010/main" xmlns="" val="4067974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4620" marR="24130" algn="just">
              <a:lnSpc>
                <a:spcPct val="116000"/>
              </a:lnSpc>
              <a:spcAft>
                <a:spcPts val="0"/>
              </a:spcAft>
              <a:buFont typeface="Arial" pitchFamily="34" charset="0"/>
              <a:buNone/>
            </a:pPr>
            <a:r>
              <a:rPr lang="en-US" sz="1000" smtClean="0">
                <a:effectLst/>
                <a:latin typeface="Times New Roman" pitchFamily="18" charset="0"/>
                <a:ea typeface="Times New Roman"/>
                <a:cs typeface="Times New Roman" pitchFamily="18" charset="0"/>
              </a:rPr>
              <a:t>- Người</a:t>
            </a:r>
            <a:r>
              <a:rPr lang="en-US" sz="1000" spc="-65"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ở</a:t>
            </a:r>
            <a:r>
              <a:rPr lang="en-US" sz="1000" spc="-6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mọi</a:t>
            </a:r>
            <a:r>
              <a:rPr lang="en-US" sz="1000" spc="-65"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lứa</a:t>
            </a:r>
            <a:r>
              <a:rPr lang="en-US" sz="1000" spc="-6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tuổi</a:t>
            </a:r>
            <a:r>
              <a:rPr lang="en-US" sz="1000" spc="-65"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đều</a:t>
            </a:r>
            <a:r>
              <a:rPr lang="en-US" sz="1000" spc="-6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dễ</a:t>
            </a:r>
            <a:r>
              <a:rPr lang="en-US" sz="1000" spc="-6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nhiễm</a:t>
            </a:r>
            <a:r>
              <a:rPr lang="en-US" sz="1000" spc="-65" smtClean="0">
                <a:effectLst/>
                <a:latin typeface="Times New Roman" pitchFamily="18" charset="0"/>
                <a:ea typeface="Times New Roman"/>
                <a:cs typeface="Times New Roman" pitchFamily="18" charset="0"/>
              </a:rPr>
              <a:t> Covid19</a:t>
            </a:r>
            <a:r>
              <a:rPr lang="en-US" sz="1000" smtClean="0">
                <a:effectLst/>
                <a:latin typeface="Times New Roman" pitchFamily="18" charset="0"/>
                <a:ea typeface="Times New Roman"/>
                <a:cs typeface="Times New Roman" pitchFamily="18" charset="0"/>
              </a:rPr>
              <a:t>.</a:t>
            </a:r>
            <a:r>
              <a:rPr lang="en-US" sz="1000" spc="-65"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Với</a:t>
            </a:r>
            <a:r>
              <a:rPr lang="en-US" sz="1000" spc="-55"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người già</a:t>
            </a:r>
            <a:r>
              <a:rPr lang="en-US" sz="1000" spc="-5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và</a:t>
            </a:r>
            <a:r>
              <a:rPr lang="en-US" sz="1000" spc="-4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những</a:t>
            </a:r>
            <a:r>
              <a:rPr lang="en-US" sz="1000" spc="-4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người</a:t>
            </a:r>
            <a:r>
              <a:rPr lang="en-US" sz="1000" spc="-55"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có</a:t>
            </a:r>
            <a:r>
              <a:rPr lang="en-US" sz="1000" spc="-25"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bệnh</a:t>
            </a:r>
            <a:r>
              <a:rPr lang="en-US" sz="1000" spc="-4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mãn</a:t>
            </a:r>
            <a:r>
              <a:rPr lang="en-US" sz="1000" spc="-45"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tính</a:t>
            </a:r>
            <a:r>
              <a:rPr lang="en-US" sz="1000" spc="-30" smtClean="0">
                <a:effectLst/>
                <a:latin typeface="Times New Roman" pitchFamily="18" charset="0"/>
                <a:ea typeface="Times New Roman"/>
                <a:cs typeface="Times New Roman" pitchFamily="18" charset="0"/>
              </a:rPr>
              <a:t>,</a:t>
            </a:r>
            <a:r>
              <a:rPr lang="en-US" sz="1000" spc="-30" baseline="0" smtClean="0">
                <a:effectLst/>
                <a:latin typeface="Times New Roman" pitchFamily="18" charset="0"/>
                <a:ea typeface="Times New Roman"/>
                <a:cs typeface="Times New Roman" pitchFamily="18" charset="0"/>
              </a:rPr>
              <a:t> đặc biệt là tiểu đường có </a:t>
            </a:r>
            <a:r>
              <a:rPr lang="en-US" sz="1000" smtClean="0">
                <a:effectLst/>
                <a:latin typeface="Times New Roman" pitchFamily="18" charset="0"/>
                <a:ea typeface="Times New Roman"/>
                <a:cs typeface="Times New Roman" pitchFamily="18" charset="0"/>
              </a:rPr>
              <a:t>nhiều</a:t>
            </a:r>
            <a:r>
              <a:rPr lang="en-US" sz="1000" spc="-5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khả</a:t>
            </a:r>
            <a:r>
              <a:rPr lang="en-US" sz="1000" spc="-45"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năng</a:t>
            </a:r>
            <a:r>
              <a:rPr lang="en-US" sz="1000" spc="-3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bệnh sẽ</a:t>
            </a:r>
            <a:r>
              <a:rPr lang="en-US" sz="1000" spc="-3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tiến</a:t>
            </a:r>
            <a:r>
              <a:rPr lang="en-US" sz="1000" spc="-30"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triển</a:t>
            </a:r>
            <a:r>
              <a:rPr lang="en-US" sz="1000" spc="-25"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nghiêm</a:t>
            </a:r>
            <a:r>
              <a:rPr lang="en-US" sz="1000" spc="-25" smtClean="0">
                <a:effectLst/>
                <a:latin typeface="Times New Roman" pitchFamily="18" charset="0"/>
                <a:ea typeface="Times New Roman"/>
                <a:cs typeface="Times New Roman" pitchFamily="18" charset="0"/>
              </a:rPr>
              <a:t> </a:t>
            </a:r>
            <a:r>
              <a:rPr lang="en-US" sz="1000" smtClean="0">
                <a:effectLst/>
                <a:latin typeface="Times New Roman" pitchFamily="18" charset="0"/>
                <a:ea typeface="Times New Roman"/>
                <a:cs typeface="Times New Roman" pitchFamily="18" charset="0"/>
              </a:rPr>
              <a:t>trọng.</a:t>
            </a:r>
            <a:r>
              <a:rPr lang="en-US" sz="1000" spc="-20" smtClean="0">
                <a:effectLst/>
                <a:latin typeface="Times New Roman" pitchFamily="18" charset="0"/>
                <a:ea typeface="Times New Roman"/>
                <a:cs typeface="Times New Roman" pitchFamily="18" charset="0"/>
              </a:rPr>
              <a:t> </a:t>
            </a:r>
            <a:endParaRPr lang="vi-VN" sz="1000" spc="-20" smtClean="0">
              <a:effectLst/>
              <a:latin typeface="Times New Roman" pitchFamily="18" charset="0"/>
              <a:ea typeface="Times New Roman"/>
              <a:cs typeface="Times New Roman" pitchFamily="18" charset="0"/>
            </a:endParaRPr>
          </a:p>
          <a:p>
            <a:pPr marL="134620" marR="24130" algn="just">
              <a:lnSpc>
                <a:spcPct val="116000"/>
              </a:lnSpc>
              <a:spcAft>
                <a:spcPts val="0"/>
              </a:spcAft>
              <a:buFont typeface="Arial" charset="0"/>
              <a:buChar char="•"/>
            </a:pPr>
            <a:r>
              <a:rPr lang="vi-VN" sz="1000" smtClean="0">
                <a:latin typeface="Times New Roman" pitchFamily="18" charset="0"/>
                <a:cs typeface="Times New Roman" pitchFamily="18" charset="0"/>
              </a:rPr>
              <a:t>Phân độ lâm sàng: </a:t>
            </a:r>
          </a:p>
          <a:p>
            <a:pPr marL="134620" marR="24130" algn="just">
              <a:lnSpc>
                <a:spcPct val="116000"/>
              </a:lnSpc>
              <a:spcAft>
                <a:spcPts val="0"/>
              </a:spcAft>
              <a:buFont typeface="Arial" charset="0"/>
              <a:buNone/>
            </a:pPr>
            <a:r>
              <a:rPr lang="vi-VN" sz="1000" smtClean="0">
                <a:latin typeface="Times New Roman" pitchFamily="18" charset="0"/>
                <a:cs typeface="Times New Roman" pitchFamily="18" charset="0"/>
              </a:rPr>
              <a:t>1.</a:t>
            </a:r>
            <a:r>
              <a:rPr lang="en-US" sz="1000" baseline="0" smtClean="0">
                <a:latin typeface="Times New Roman" pitchFamily="18" charset="0"/>
                <a:cs typeface="Times New Roman" pitchFamily="18" charset="0"/>
              </a:rPr>
              <a:t> </a:t>
            </a:r>
            <a:r>
              <a:rPr lang="vi-VN" sz="1000" smtClean="0">
                <a:latin typeface="Times New Roman" pitchFamily="18" charset="0"/>
                <a:cs typeface="Times New Roman" pitchFamily="18" charset="0"/>
              </a:rPr>
              <a:t>Nhiễm trùng không triệu chứng (thầm lặng)</a:t>
            </a:r>
            <a:r>
              <a:rPr lang="en-US" sz="1000" smtClean="0">
                <a:latin typeface="Times New Roman" pitchFamily="18" charset="0"/>
                <a:cs typeface="Times New Roman" pitchFamily="18" charset="0"/>
              </a:rPr>
              <a:t>: T</a:t>
            </a:r>
            <a:r>
              <a:rPr lang="vi-VN" sz="1000" smtClean="0">
                <a:latin typeface="Times New Roman" pitchFamily="18" charset="0"/>
                <a:cs typeface="Times New Roman" pitchFamily="18" charset="0"/>
              </a:rPr>
              <a:t>rẻ em được xét nghiệm dương tính với </a:t>
            </a:r>
            <a:r>
              <a:rPr lang="en-US" sz="1000" smtClean="0">
                <a:latin typeface="Times New Roman" pitchFamily="18" charset="0"/>
                <a:cs typeface="Times New Roman" pitchFamily="18" charset="0"/>
              </a:rPr>
              <a:t>COVID19</a:t>
            </a:r>
            <a:r>
              <a:rPr lang="vi-VN" sz="1000" smtClean="0">
                <a:latin typeface="Times New Roman" pitchFamily="18" charset="0"/>
                <a:cs typeface="Times New Roman" pitchFamily="18" charset="0"/>
              </a:rPr>
              <a:t>, nhưng</a:t>
            </a: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không có biểu hiện lâm sàng hoặc hình ảnh ngực bất thường.</a:t>
            </a:r>
          </a:p>
          <a:p>
            <a:pPr marL="134620" marR="24130" algn="just">
              <a:lnSpc>
                <a:spcPct val="116000"/>
              </a:lnSpc>
              <a:spcAft>
                <a:spcPts val="0"/>
              </a:spcAft>
            </a:pPr>
            <a:r>
              <a:rPr lang="vi-VN" sz="1000" smtClean="0">
                <a:latin typeface="Times New Roman" pitchFamily="18" charset="0"/>
                <a:cs typeface="Times New Roman" pitchFamily="18" charset="0"/>
              </a:rPr>
              <a:t>2.</a:t>
            </a:r>
            <a:r>
              <a:rPr lang="en-US" sz="1000" baseline="0" smtClean="0">
                <a:latin typeface="Times New Roman" pitchFamily="18" charset="0"/>
                <a:cs typeface="Times New Roman" pitchFamily="18" charset="0"/>
              </a:rPr>
              <a:t> </a:t>
            </a:r>
            <a:r>
              <a:rPr lang="vi-VN" sz="1000" smtClean="0">
                <a:latin typeface="Times New Roman" pitchFamily="18" charset="0"/>
                <a:cs typeface="Times New Roman" pitchFamily="18" charset="0"/>
              </a:rPr>
              <a:t>Nhiễm trùng đường hô hấp trên cấp tính</a:t>
            </a: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Trẻ chỉ bị sốt, ho, đau họng, nghẹt mũi, mệt mỏi, đau đầu, đau cơ hoặc khó chịu, v.v., và không có dấu hiệu viêm phổi trên hình ảnh ngực hay sepsis.</a:t>
            </a:r>
          </a:p>
          <a:p>
            <a:pPr marL="134620" marR="24130" algn="just">
              <a:lnSpc>
                <a:spcPct val="116000"/>
              </a:lnSpc>
              <a:spcAft>
                <a:spcPts val="0"/>
              </a:spcAft>
            </a:pPr>
            <a:r>
              <a:rPr lang="vi-VN" sz="1000" smtClean="0">
                <a:latin typeface="Times New Roman" pitchFamily="18" charset="0"/>
                <a:cs typeface="Times New Roman" pitchFamily="18" charset="0"/>
              </a:rPr>
              <a:t>3.</a:t>
            </a:r>
            <a:r>
              <a:rPr lang="en-US" sz="1000" baseline="0" smtClean="0">
                <a:latin typeface="Times New Roman" pitchFamily="18" charset="0"/>
                <a:cs typeface="Times New Roman" pitchFamily="18" charset="0"/>
              </a:rPr>
              <a:t> </a:t>
            </a:r>
            <a:r>
              <a:rPr lang="vi-VN" sz="1000" smtClean="0">
                <a:latin typeface="Times New Roman" pitchFamily="18" charset="0"/>
                <a:cs typeface="Times New Roman" pitchFamily="18" charset="0"/>
              </a:rPr>
              <a:t>Viêm phổi nhẹ</a:t>
            </a: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Trẻ có hoặc không có sốt, các triệu chứng về hô hấp như ho; và hình ảnh ngực cho thấy viêm phổi, nhưng không đạt tiêu chí của viêm phổi nặng.</a:t>
            </a:r>
          </a:p>
          <a:p>
            <a:pPr marL="134620" marR="24130" algn="just">
              <a:lnSpc>
                <a:spcPct val="116000"/>
              </a:lnSpc>
              <a:spcAft>
                <a:spcPts val="0"/>
              </a:spcAft>
            </a:pPr>
            <a:r>
              <a:rPr lang="vi-VN" sz="1000" smtClean="0">
                <a:latin typeface="Times New Roman" pitchFamily="18" charset="0"/>
                <a:cs typeface="Times New Roman" pitchFamily="18" charset="0"/>
              </a:rPr>
              <a:t>4.</a:t>
            </a:r>
            <a:r>
              <a:rPr lang="en-US" sz="1000" baseline="0" smtClean="0">
                <a:latin typeface="Times New Roman" pitchFamily="18" charset="0"/>
                <a:cs typeface="Times New Roman" pitchFamily="18" charset="0"/>
              </a:rPr>
              <a:t> </a:t>
            </a:r>
            <a:r>
              <a:rPr lang="vi-VN" sz="1000" smtClean="0">
                <a:latin typeface="Times New Roman" pitchFamily="18" charset="0"/>
                <a:cs typeface="Times New Roman" pitchFamily="18" charset="0"/>
              </a:rPr>
              <a:t>Viêm phổi nặng</a:t>
            </a:r>
            <a:r>
              <a:rPr lang="en-US" sz="1000" smtClean="0">
                <a:latin typeface="Times New Roman" pitchFamily="18" charset="0"/>
                <a:cs typeface="Times New Roman" pitchFamily="18" charset="0"/>
              </a:rPr>
              <a:t>:</a:t>
            </a:r>
            <a:r>
              <a:rPr lang="en-US" sz="1000" baseline="0" smtClean="0">
                <a:latin typeface="Times New Roman" pitchFamily="18" charset="0"/>
                <a:cs typeface="Times New Roman" pitchFamily="18" charset="0"/>
              </a:rPr>
              <a:t> </a:t>
            </a:r>
            <a:r>
              <a:rPr lang="vi-VN" sz="1000" smtClean="0">
                <a:latin typeface="Times New Roman" pitchFamily="18" charset="0"/>
                <a:cs typeface="Times New Roman" pitchFamily="18" charset="0"/>
              </a:rPr>
              <a:t>Tăng tần số hô hấp</a:t>
            </a:r>
            <a:r>
              <a:rPr lang="en-US" sz="1000" smtClean="0">
                <a:latin typeface="Times New Roman" pitchFamily="18" charset="0"/>
                <a:cs typeface="Times New Roman" pitchFamily="18" charset="0"/>
              </a:rPr>
              <a:t>;</a:t>
            </a:r>
            <a:r>
              <a:rPr lang="en-US" sz="1000" baseline="0" smtClean="0">
                <a:latin typeface="Times New Roman" pitchFamily="18" charset="0"/>
                <a:cs typeface="Times New Roman" pitchFamily="18" charset="0"/>
              </a:rPr>
              <a:t> </a:t>
            </a:r>
            <a:r>
              <a:rPr lang="vi-VN" sz="1000" smtClean="0">
                <a:latin typeface="Times New Roman" pitchFamily="18" charset="0"/>
                <a:cs typeface="Times New Roman" pitchFamily="18" charset="0"/>
              </a:rPr>
              <a:t>Hạ oxy máu: thở hỗ trợ (rên rỉ), phập phồng cánh</a:t>
            </a: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mũi và ba dấu hiệu rút lõm), tím tái, ngưng thở ngắt quãng;</a:t>
            </a: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Rối loạn ý thức: ngủ gà, hôn mê hoặc co giật;</a:t>
            </a: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Bỏ ăn hoặc ăn uống khó, kèm dấu hiệu mất nước.</a:t>
            </a:r>
            <a:r>
              <a:rPr lang="en-US" sz="1000" smtClean="0">
                <a:latin typeface="Times New Roman" pitchFamily="18" charset="0"/>
                <a:cs typeface="Times New Roman" pitchFamily="18" charset="0"/>
              </a:rPr>
              <a:t> </a:t>
            </a:r>
          </a:p>
          <a:p>
            <a:pPr marL="134620" marR="24130" algn="just">
              <a:lnSpc>
                <a:spcPct val="116000"/>
              </a:lnSpc>
              <a:spcAft>
                <a:spcPts val="0"/>
              </a:spcAft>
            </a:pPr>
            <a:r>
              <a:rPr lang="vi-VN" sz="1000" smtClean="0">
                <a:latin typeface="Times New Roman" pitchFamily="18" charset="0"/>
                <a:cs typeface="Times New Roman" pitchFamily="18" charset="0"/>
              </a:rPr>
              <a:t>5.</a:t>
            </a:r>
            <a:r>
              <a:rPr lang="en-US" sz="1000" baseline="0" smtClean="0">
                <a:latin typeface="Times New Roman" pitchFamily="18" charset="0"/>
                <a:cs typeface="Times New Roman" pitchFamily="18" charset="0"/>
              </a:rPr>
              <a:t> </a:t>
            </a:r>
            <a:r>
              <a:rPr lang="vi-VN" sz="1000" smtClean="0">
                <a:latin typeface="Times New Roman" pitchFamily="18" charset="0"/>
                <a:cs typeface="Times New Roman" pitchFamily="18" charset="0"/>
              </a:rPr>
              <a:t>Các trường hợp nguy kịch</a:t>
            </a: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Suy hô hấp cần thở máy;</a:t>
            </a: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Sốc;</a:t>
            </a: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Kết hợp với suy (các) cơ quan</a:t>
            </a:r>
            <a:r>
              <a:rPr lang="en-US" sz="1000" smtClean="0">
                <a:latin typeface="Times New Roman" pitchFamily="18" charset="0"/>
                <a:cs typeface="Times New Roman" pitchFamily="18" charset="0"/>
              </a:rPr>
              <a:t>.</a:t>
            </a:r>
            <a:r>
              <a:rPr lang="vi-VN" sz="1000" smtClean="0">
                <a:latin typeface="Times New Roman" pitchFamily="18" charset="0"/>
                <a:cs typeface="Times New Roman" pitchFamily="18" charset="0"/>
              </a:rPr>
              <a:t> </a:t>
            </a:r>
          </a:p>
          <a:p>
            <a:pPr marL="134620" marR="24130" algn="just">
              <a:lnSpc>
                <a:spcPct val="116000"/>
              </a:lnSpc>
              <a:spcAft>
                <a:spcPts val="0"/>
              </a:spcAft>
            </a:pP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Nhận diện sớm các trường hợp nguy cấp</a:t>
            </a: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Theo kinh nghiệm chẩn đoán và điều trị viêm phổi cộng đồng ở trẻ em, những trẻ có tiền sử tiếp xúc với các trường hợp nhiễm 2019-nCoV nặng, hoặc có kèm các bệnh nền (như bệnh tim bẩm sinh, thiểu sản phế quản phổi, dị dạng đường hô hấp, với mức độ huyết sắc tố bất thường, suy dinh dưỡng trầm trọng) hoặc có suy giảm hay rối loạn miễn dịch (sử dụng các thuốc ức chế miễn dịch suốt thời gian dài) và đáp ứng bất kỳ một trong các tiêu chí sau đây có thể tiến triển thành trường hợp nguy cấp</a:t>
            </a:r>
          </a:p>
          <a:p>
            <a:pPr marL="134620" marR="24130" algn="just">
              <a:lnSpc>
                <a:spcPct val="116000"/>
              </a:lnSpc>
              <a:spcAft>
                <a:spcPts val="0"/>
              </a:spcAft>
            </a:pPr>
            <a:r>
              <a:rPr lang="en-US" sz="1000" smtClean="0">
                <a:latin typeface="Times New Roman" pitchFamily="18" charset="0"/>
                <a:cs typeface="Times New Roman" pitchFamily="18" charset="0"/>
              </a:rPr>
              <a:t>*</a:t>
            </a:r>
            <a:r>
              <a:rPr lang="vi-VN" sz="1000" baseline="0" smtClean="0">
                <a:latin typeface="Times New Roman" pitchFamily="18" charset="0"/>
                <a:cs typeface="Times New Roman" pitchFamily="18" charset="0"/>
              </a:rPr>
              <a:t> </a:t>
            </a:r>
            <a:r>
              <a:rPr lang="vi-VN" sz="1000" smtClean="0">
                <a:latin typeface="Times New Roman" pitchFamily="18" charset="0"/>
                <a:cs typeface="Times New Roman" pitchFamily="18" charset="0"/>
              </a:rPr>
              <a:t>Chẩn đoán phân biệt</a:t>
            </a:r>
            <a:r>
              <a:rPr lang="en-US" sz="1000" smtClean="0">
                <a:latin typeface="Times New Roman" pitchFamily="18" charset="0"/>
                <a:cs typeface="Times New Roman" pitchFamily="18" charset="0"/>
              </a:rPr>
              <a:t>: </a:t>
            </a:r>
            <a:r>
              <a:rPr lang="vi-VN" sz="1000" smtClean="0">
                <a:latin typeface="Times New Roman" pitchFamily="18" charset="0"/>
                <a:cs typeface="Times New Roman" pitchFamily="18" charset="0"/>
              </a:rPr>
              <a:t>Cần chẩn đoán phân biệt với virus cúm, virus á cúm, adenovirus, virus hợp bào hô hấp (RSV), rhinovirus, virus metapneumovirus ở người, SARS coronavirus, và các bệnh nhiễm trùng do virus đã biết khác, cũng như viêm phổi do mycoplasma và viêm phổi vi khuẩn. Việc đồng nhiễm </a:t>
            </a:r>
            <a:r>
              <a:rPr lang="en-US" sz="1000" smtClean="0">
                <a:latin typeface="Times New Roman" pitchFamily="18" charset="0"/>
                <a:cs typeface="Times New Roman" pitchFamily="18" charset="0"/>
              </a:rPr>
              <a:t>COVID19 </a:t>
            </a:r>
            <a:r>
              <a:rPr lang="vi-VN" sz="1000" smtClean="0">
                <a:latin typeface="Times New Roman" pitchFamily="18" charset="0"/>
                <a:cs typeface="Times New Roman" pitchFamily="18" charset="0"/>
              </a:rPr>
              <a:t>với các virus và/hoặc vi khuẩn khác cần được cân nhắc đến khi chẩn đoán.</a:t>
            </a:r>
          </a:p>
          <a:p>
            <a:pPr marL="134620" marR="24130" algn="just">
              <a:lnSpc>
                <a:spcPct val="116000"/>
              </a:lnSpc>
              <a:spcAft>
                <a:spcPts val="0"/>
              </a:spcAft>
            </a:pPr>
            <a:endParaRPr lang="en-US" sz="100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11</a:t>
            </a:fld>
            <a:endParaRPr lang="en-GB" altLang="vi-VN"/>
          </a:p>
        </p:txBody>
      </p:sp>
    </p:spTree>
    <p:extLst>
      <p:ext uri="{BB962C8B-B14F-4D97-AF65-F5344CB8AC3E}">
        <p14:creationId xmlns:p14="http://schemas.microsoft.com/office/powerpoint/2010/main" xmlns="" val="683935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25DE03B-CDC1-4B2A-83AC-72039392AB95}" type="slidenum">
              <a:rPr lang="en-GB" altLang="vi-VN" smtClean="0"/>
              <a:pPr>
                <a:defRPr/>
              </a:pPr>
              <a:t>13</a:t>
            </a:fld>
            <a:endParaRPr lang="en-GB" altLang="vi-VN"/>
          </a:p>
        </p:txBody>
      </p:sp>
    </p:spTree>
    <p:extLst>
      <p:ext uri="{BB962C8B-B14F-4D97-AF65-F5344CB8AC3E}">
        <p14:creationId xmlns:p14="http://schemas.microsoft.com/office/powerpoint/2010/main" xmlns="" val="136424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B3A96E5-2806-476B-B7E1-5AA22AC373F3}"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589796-0CE5-4426-9ABB-AC4471B38F35}" type="slidenum">
              <a:rPr lang="en-US" altLang="vi-VN"/>
              <a:pPr>
                <a:defRPr/>
              </a:pPr>
              <a:t>‹#›</a:t>
            </a:fld>
            <a:endParaRPr lang="en-US" alt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6120B9-A797-496D-9CC4-DC5B26F3B35C}"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0D7811-5D8E-4F2F-B4F1-C9302EA99C52}" type="slidenum">
              <a:rPr lang="en-US" altLang="vi-VN"/>
              <a:pPr>
                <a:defRPr/>
              </a:pPr>
              <a:t>‹#›</a:t>
            </a:fld>
            <a:endParaRPr lang="en-US" alt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709FB32-28DA-4D41-A077-1E13C7E943D4}"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A749E3-C0BB-4B4E-8BD1-07E50BCB6E2B}" type="slidenum">
              <a:rPr lang="en-US" altLang="vi-VN"/>
              <a:pPr>
                <a:defRPr/>
              </a:pPr>
              <a:t>‹#›</a:t>
            </a:fld>
            <a:endParaRPr lang="en-US" alt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BFD4BCD-6BF6-4D7B-A321-964386D96260}"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C538EE-8E78-4C2E-AA66-2425BD1E74DB}" type="slidenum">
              <a:rPr lang="en-US" altLang="vi-VN"/>
              <a:pPr>
                <a:defRPr/>
              </a:pPr>
              <a:t>‹#›</a:t>
            </a:fld>
            <a:endParaRPr lang="en-US" alt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6B0412-585D-4C31-8348-109F4EDA3324}" type="datetimeFigureOut">
              <a:rPr lang="en-US"/>
              <a:pPr>
                <a:defRPr/>
              </a:pPr>
              <a:t>2/25/2020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464E21-1384-46B4-B2CB-7FDB5381976F}" type="slidenum">
              <a:rPr lang="en-US" altLang="vi-VN"/>
              <a:pPr>
                <a:defRPr/>
              </a:pPr>
              <a:t>‹#›</a:t>
            </a:fld>
            <a:endParaRPr lang="en-US" alt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DACECFC-0D99-437A-96F8-CC4872AD5BA8}" type="datetimeFigureOut">
              <a:rPr lang="en-US"/>
              <a:pPr>
                <a:defRPr/>
              </a:pPr>
              <a:t>2/25/2020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BA4599-D268-46D8-8D51-09CCD5FB65C8}" type="slidenum">
              <a:rPr lang="en-US" altLang="vi-VN"/>
              <a:pPr>
                <a:defRPr/>
              </a:pPr>
              <a:t>‹#›</a:t>
            </a:fld>
            <a:endParaRPr lang="en-US" alt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0C34197-18F4-443A-A3A6-5D1F888B22CA}" type="datetimeFigureOut">
              <a:rPr lang="en-US"/>
              <a:pPr>
                <a:defRPr/>
              </a:pPr>
              <a:t>2/25/2020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7EB063E-9F68-47C4-8479-6E8F0356563B}" type="slidenum">
              <a:rPr lang="en-US" altLang="vi-VN"/>
              <a:pPr>
                <a:defRPr/>
              </a:pPr>
              <a:t>‹#›</a:t>
            </a:fld>
            <a:endParaRPr lang="en-US" alt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38D2B8D-8909-4272-A2DE-38512CB7C91F}" type="datetimeFigureOut">
              <a:rPr lang="en-US"/>
              <a:pPr>
                <a:defRPr/>
              </a:pPr>
              <a:t>2/25/2020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F8AE01-88EF-43FB-BFE6-6DC4E6AFB093}" type="slidenum">
              <a:rPr lang="en-US" altLang="vi-VN"/>
              <a:pPr>
                <a:defRPr/>
              </a:pPr>
              <a:t>‹#›</a:t>
            </a:fld>
            <a:endParaRPr lang="en-US" alt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5DF5417-25F7-4035-AD08-063F8ADBD895}" type="datetimeFigureOut">
              <a:rPr lang="en-US"/>
              <a:pPr>
                <a:defRPr/>
              </a:pPr>
              <a:t>2/25/2020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1DE932E-B24B-4BFF-9018-0E11B91397C3}" type="slidenum">
              <a:rPr lang="en-US" altLang="vi-VN"/>
              <a:pPr>
                <a:defRPr/>
              </a:pPr>
              <a:t>‹#›</a:t>
            </a:fld>
            <a:endParaRPr lang="en-US" alt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7EB9C45-BD5A-4199-9252-EA015106DE0B}" type="datetimeFigureOut">
              <a:rPr lang="en-US"/>
              <a:pPr>
                <a:defRPr/>
              </a:pPr>
              <a:t>2/25/2020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048399F-D6F4-42BF-B9A3-64ACF335A18E}" type="slidenum">
              <a:rPr lang="en-US" altLang="vi-VN"/>
              <a:pPr>
                <a:defRPr/>
              </a:pPr>
              <a:t>‹#›</a:t>
            </a:fld>
            <a:endParaRPr lang="en-US" alt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AC63C01-1CC6-40ED-9764-63E89CDD67CE}" type="datetimeFigureOut">
              <a:rPr lang="en-US"/>
              <a:pPr>
                <a:defRPr/>
              </a:pPr>
              <a:t>2/25/2020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B16C5B-F16D-4785-94B1-4809EE683A2B}" type="slidenum">
              <a:rPr lang="en-US" altLang="vi-VN"/>
              <a:pPr>
                <a:defRPr/>
              </a:pPr>
              <a:t>‹#›</a:t>
            </a:fld>
            <a:endParaRPr lang="en-US" alt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D7DA2D95-7682-4CBA-A7D1-8F3A7BA85B84}" type="datetimeFigureOut">
              <a:rPr lang="en-US"/>
              <a:pPr>
                <a:defRPr/>
              </a:pPr>
              <a:t>2/25/2020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A5DFAF53-4636-474B-AD01-21139BD37811}"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28596" y="71438"/>
            <a:ext cx="8229600" cy="785794"/>
          </a:xfrm>
        </p:spPr>
        <p:txBody>
          <a:bodyPr/>
          <a:lstStyle/>
          <a:p>
            <a:pPr eaLnBrk="1" hangingPunct="1"/>
            <a:r>
              <a:rPr lang="en-US" altLang="vi-VN" sz="3800" b="1" dirty="0"/>
              <a:t>TÌNH HÌNH DỊCH </a:t>
            </a:r>
            <a:r>
              <a:rPr lang="en-US" altLang="vi-VN" sz="3800" b="1"/>
              <a:t>BỆNH </a:t>
            </a:r>
            <a:r>
              <a:rPr lang="en-US" altLang="vi-VN" sz="3800" b="1" smtClean="0"/>
              <a:t>(I)</a:t>
            </a:r>
            <a:endParaRPr lang="en-GB" altLang="vi-VN" sz="3800" b="1" dirty="0"/>
          </a:p>
        </p:txBody>
      </p:sp>
      <p:sp>
        <p:nvSpPr>
          <p:cNvPr id="17411" name="Content Placeholder 2"/>
          <p:cNvSpPr>
            <a:spLocks noGrp="1"/>
          </p:cNvSpPr>
          <p:nvPr>
            <p:ph idx="1"/>
          </p:nvPr>
        </p:nvSpPr>
        <p:spPr>
          <a:xfrm>
            <a:off x="428596" y="857232"/>
            <a:ext cx="8427818" cy="5832648"/>
          </a:xfrm>
        </p:spPr>
        <p:txBody>
          <a:bodyPr/>
          <a:lstStyle/>
          <a:p>
            <a:pPr marL="514350" indent="-514350" algn="just">
              <a:buAutoNum type="arabicPeriod"/>
            </a:pPr>
            <a:r>
              <a:rPr lang="en-US" sz="2600" b="1" smtClean="0">
                <a:latin typeface="Times New Roman" pitchFamily="18" charset="0"/>
                <a:cs typeface="Times New Roman" pitchFamily="18" charset="0"/>
              </a:rPr>
              <a:t>Trên thế giới</a:t>
            </a:r>
          </a:p>
          <a:p>
            <a:pPr marL="0" indent="0" algn="just">
              <a:buNone/>
            </a:pPr>
            <a:r>
              <a:rPr lang="vi-VN" sz="2300" smtClean="0">
                <a:solidFill>
                  <a:prstClr val="black"/>
                </a:solidFill>
                <a:latin typeface="Times New Roman" pitchFamily="18" charset="0"/>
                <a:cs typeface="Times New Roman" pitchFamily="18" charset="0"/>
              </a:rPr>
              <a:t>Đến </a:t>
            </a:r>
            <a:r>
              <a:rPr lang="vi-VN" sz="2300">
                <a:solidFill>
                  <a:prstClr val="black"/>
                </a:solidFill>
                <a:latin typeface="Times New Roman" pitchFamily="18" charset="0"/>
                <a:cs typeface="Times New Roman" pitchFamily="18" charset="0"/>
              </a:rPr>
              <a:t>nay, </a:t>
            </a:r>
            <a:r>
              <a:rPr lang="en-US" sz="2300" smtClean="0">
                <a:solidFill>
                  <a:prstClr val="black"/>
                </a:solidFill>
                <a:latin typeface="Times New Roman" pitchFamily="18" charset="0"/>
                <a:cs typeface="Times New Roman" pitchFamily="18" charset="0"/>
              </a:rPr>
              <a:t>D</a:t>
            </a:r>
            <a:r>
              <a:rPr lang="vi-VN" sz="2300" smtClean="0">
                <a:latin typeface="Times New Roman" pitchFamily="18" charset="0"/>
                <a:cs typeface="Times New Roman" pitchFamily="18" charset="0"/>
              </a:rPr>
              <a:t>ịch viêm đường hô hấp cấp do chủng mới của virus corona (</a:t>
            </a:r>
            <a:r>
              <a:rPr lang="vi-VN" sz="2300" smtClean="0"/>
              <a:t>Covid-19</a:t>
            </a:r>
            <a:r>
              <a:rPr lang="vi-VN" sz="2300" smtClean="0">
                <a:latin typeface="Times New Roman" pitchFamily="18" charset="0"/>
                <a:cs typeface="Times New Roman" pitchFamily="18" charset="0"/>
              </a:rPr>
              <a:t>) </a:t>
            </a:r>
            <a:r>
              <a:rPr lang="en-US" sz="2300" smtClean="0">
                <a:latin typeface="Times New Roman" pitchFamily="18" charset="0"/>
                <a:cs typeface="Times New Roman" pitchFamily="18" charset="0"/>
              </a:rPr>
              <a:t>đã</a:t>
            </a:r>
            <a:r>
              <a:rPr lang="vi-VN" sz="2300" smtClean="0">
                <a:latin typeface="Times New Roman" pitchFamily="18" charset="0"/>
                <a:cs typeface="Times New Roman" pitchFamily="18" charset="0"/>
              </a:rPr>
              <a:t> </a:t>
            </a:r>
            <a:r>
              <a:rPr lang="vi-VN" sz="2300">
                <a:latin typeface="Times New Roman" pitchFamily="18" charset="0"/>
                <a:cs typeface="Times New Roman" pitchFamily="18" charset="0"/>
              </a:rPr>
              <a:t>lan </a:t>
            </a:r>
            <a:r>
              <a:rPr lang="vi-VN" sz="2300" smtClean="0">
                <a:latin typeface="Times New Roman" pitchFamily="18" charset="0"/>
                <a:cs typeface="Times New Roman" pitchFamily="18" charset="0"/>
              </a:rPr>
              <a:t>rộng</a:t>
            </a:r>
            <a:r>
              <a:rPr lang="en-US" sz="2300" smtClean="0">
                <a:latin typeface="Times New Roman" pitchFamily="18" charset="0"/>
                <a:cs typeface="Times New Roman" pitchFamily="18" charset="0"/>
              </a:rPr>
              <a:t>:</a:t>
            </a:r>
            <a:r>
              <a:rPr lang="vi-VN" sz="2300" smtClean="0">
                <a:latin typeface="Times New Roman" pitchFamily="18" charset="0"/>
                <a:cs typeface="Times New Roman" pitchFamily="18" charset="0"/>
              </a:rPr>
              <a:t> 32 </a:t>
            </a:r>
            <a:r>
              <a:rPr lang="vi-VN" sz="2300">
                <a:latin typeface="Times New Roman" pitchFamily="18" charset="0"/>
                <a:cs typeface="Times New Roman" pitchFamily="18" charset="0"/>
              </a:rPr>
              <a:t>quốc gia/ vùng lãnh thổ trên toàn cầu ghi nhận trường hợp mắc</a:t>
            </a:r>
            <a:r>
              <a:rPr lang="vi-VN" sz="2300" smtClean="0">
                <a:latin typeface="Times New Roman" pitchFamily="18" charset="0"/>
                <a:cs typeface="Times New Roman" pitchFamily="18" charset="0"/>
              </a:rPr>
              <a:t>.</a:t>
            </a:r>
            <a:endParaRPr lang="en-US" sz="2300" smtClean="0">
              <a:latin typeface="Times New Roman" pitchFamily="18" charset="0"/>
              <a:cs typeface="Times New Roman" pitchFamily="18" charset="0"/>
            </a:endParaRPr>
          </a:p>
          <a:p>
            <a:pPr algn="just">
              <a:buNone/>
            </a:pPr>
            <a:r>
              <a:rPr lang="vi-VN" sz="2300" b="1" smtClean="0">
                <a:solidFill>
                  <a:srgbClr val="C00000"/>
                </a:solidFill>
                <a:latin typeface="Times New Roman" pitchFamily="18" charset="0"/>
                <a:cs typeface="Times New Roman" pitchFamily="18" charset="0"/>
              </a:rPr>
              <a:t>Tính đến </a:t>
            </a:r>
            <a:r>
              <a:rPr lang="en-US" sz="2300" b="1" smtClean="0">
                <a:solidFill>
                  <a:srgbClr val="C00000"/>
                </a:solidFill>
                <a:latin typeface="Times New Roman" pitchFamily="18" charset="0"/>
                <a:cs typeface="Times New Roman" pitchFamily="18" charset="0"/>
              </a:rPr>
              <a:t>11</a:t>
            </a:r>
            <a:r>
              <a:rPr lang="vi-VN" sz="2300" b="1" smtClean="0">
                <a:solidFill>
                  <a:srgbClr val="C00000"/>
                </a:solidFill>
                <a:latin typeface="Times New Roman" pitchFamily="18" charset="0"/>
                <a:cs typeface="Times New Roman" pitchFamily="18" charset="0"/>
              </a:rPr>
              <a:t>h30 </a:t>
            </a:r>
            <a:r>
              <a:rPr lang="vi-VN" sz="2300" b="1" smtClean="0">
                <a:solidFill>
                  <a:srgbClr val="C00000"/>
                </a:solidFill>
                <a:latin typeface="Times New Roman" pitchFamily="18" charset="0"/>
                <a:cs typeface="Times New Roman" pitchFamily="18" charset="0"/>
              </a:rPr>
              <a:t>ngày </a:t>
            </a:r>
            <a:r>
              <a:rPr lang="vi-VN" sz="2300" b="1" smtClean="0">
                <a:solidFill>
                  <a:srgbClr val="C00000"/>
                </a:solidFill>
                <a:latin typeface="Times New Roman" pitchFamily="18" charset="0"/>
                <a:cs typeface="Times New Roman" pitchFamily="18" charset="0"/>
              </a:rPr>
              <a:t>25/02/2020</a:t>
            </a:r>
            <a:r>
              <a:rPr lang="vi-VN" sz="2300" smtClean="0">
                <a:solidFill>
                  <a:srgbClr val="C00000"/>
                </a:solidFill>
                <a:latin typeface="Times New Roman" pitchFamily="18" charset="0"/>
                <a:cs typeface="Times New Roman" pitchFamily="18" charset="0"/>
              </a:rPr>
              <a:t>, thế giới ghi nhận: </a:t>
            </a:r>
          </a:p>
          <a:p>
            <a:pPr>
              <a:buNone/>
            </a:pPr>
            <a:r>
              <a:rPr lang="vi-VN" sz="2300" b="1" smtClean="0"/>
              <a:t>	</a:t>
            </a:r>
            <a:r>
              <a:rPr lang="vi-VN" sz="2300" b="1" smtClean="0"/>
              <a:t>80.149 </a:t>
            </a:r>
            <a:r>
              <a:rPr lang="vi-VN" sz="2300" smtClean="0"/>
              <a:t>người </a:t>
            </a:r>
            <a:r>
              <a:rPr lang="vi-VN" sz="2300" smtClean="0"/>
              <a:t>mắc, </a:t>
            </a:r>
            <a:r>
              <a:rPr lang="vi-VN" sz="2300" b="1" smtClean="0"/>
              <a:t>2.701</a:t>
            </a:r>
            <a:r>
              <a:rPr lang="vi-VN" sz="2300" b="1" smtClean="0"/>
              <a:t> </a:t>
            </a:r>
            <a:r>
              <a:rPr lang="vi-VN" sz="2300" smtClean="0"/>
              <a:t>người tử vong, trong đó:</a:t>
            </a:r>
          </a:p>
          <a:p>
            <a:pPr>
              <a:buNone/>
            </a:pPr>
            <a:r>
              <a:rPr lang="vi-VN" sz="2300" smtClean="0"/>
              <a:t>	- Lục địa Trung Quốc: </a:t>
            </a:r>
            <a:r>
              <a:rPr lang="vi-VN" sz="2300" b="1" smtClean="0"/>
              <a:t>2.663</a:t>
            </a:r>
            <a:r>
              <a:rPr lang="vi-VN" sz="2300" b="1" smtClean="0"/>
              <a:t> </a:t>
            </a:r>
            <a:r>
              <a:rPr lang="vi-VN" sz="2300" smtClean="0"/>
              <a:t>người tử vong;</a:t>
            </a:r>
          </a:p>
          <a:p>
            <a:pPr>
              <a:buNone/>
            </a:pPr>
            <a:r>
              <a:rPr lang="vi-VN" sz="2300" smtClean="0"/>
              <a:t>	- Phillippines: </a:t>
            </a:r>
            <a:r>
              <a:rPr lang="vi-VN" sz="2300" b="1" smtClean="0"/>
              <a:t>01</a:t>
            </a:r>
            <a:r>
              <a:rPr lang="vi-VN" sz="2300" smtClean="0"/>
              <a:t> người tử vong;</a:t>
            </a:r>
            <a:br>
              <a:rPr lang="vi-VN" sz="2300" smtClean="0"/>
            </a:br>
            <a:r>
              <a:rPr lang="vi-VN" sz="2300" smtClean="0"/>
              <a:t>- Hồng Kông (Trung Quốc):</a:t>
            </a:r>
            <a:r>
              <a:rPr lang="vi-VN" sz="2300" b="1" smtClean="0"/>
              <a:t> 02</a:t>
            </a:r>
            <a:r>
              <a:rPr lang="vi-VN" sz="2300" smtClean="0"/>
              <a:t> người tử vong.</a:t>
            </a:r>
            <a:br>
              <a:rPr lang="vi-VN" sz="2300" smtClean="0"/>
            </a:br>
            <a:r>
              <a:rPr lang="vi-VN" sz="2300" smtClean="0"/>
              <a:t>- Nhật Bản: </a:t>
            </a:r>
            <a:r>
              <a:rPr lang="vi-VN" sz="2300" b="1" smtClean="0"/>
              <a:t>01 </a:t>
            </a:r>
            <a:r>
              <a:rPr lang="vi-VN" sz="2300" smtClean="0"/>
              <a:t>người tử vong.</a:t>
            </a:r>
            <a:br>
              <a:rPr lang="vi-VN" sz="2300" smtClean="0"/>
            </a:br>
            <a:r>
              <a:rPr lang="vi-VN" sz="2300" smtClean="0"/>
              <a:t>- Pháp: </a:t>
            </a:r>
            <a:r>
              <a:rPr lang="vi-VN" sz="2300" b="1" smtClean="0"/>
              <a:t>01</a:t>
            </a:r>
            <a:r>
              <a:rPr lang="vi-VN" sz="2300" smtClean="0"/>
              <a:t> người tử vong.</a:t>
            </a:r>
            <a:br>
              <a:rPr lang="vi-VN" sz="2300" smtClean="0"/>
            </a:br>
            <a:r>
              <a:rPr lang="vi-VN" sz="2300" smtClean="0"/>
              <a:t>- Đài Loan: </a:t>
            </a:r>
            <a:r>
              <a:rPr lang="vi-VN" sz="2300" b="1" smtClean="0"/>
              <a:t>01</a:t>
            </a:r>
            <a:r>
              <a:rPr lang="vi-VN" sz="2300" smtClean="0"/>
              <a:t> người tử vong, </a:t>
            </a:r>
          </a:p>
          <a:p>
            <a:pPr>
              <a:buNone/>
            </a:pPr>
            <a:r>
              <a:rPr lang="vi-VN" sz="2300" smtClean="0"/>
              <a:t>	-Iran: </a:t>
            </a:r>
            <a:r>
              <a:rPr lang="vi-VN" sz="2300" smtClean="0"/>
              <a:t>12</a:t>
            </a:r>
            <a:r>
              <a:rPr lang="vi-VN" sz="2300" smtClean="0"/>
              <a:t> </a:t>
            </a:r>
            <a:r>
              <a:rPr lang="vi-VN" sz="2300" smtClean="0"/>
              <a:t>người tử vong</a:t>
            </a:r>
          </a:p>
          <a:p>
            <a:pPr>
              <a:buNone/>
            </a:pPr>
            <a:r>
              <a:rPr lang="vi-VN" sz="2300" smtClean="0"/>
              <a:t>	</a:t>
            </a:r>
          </a:p>
          <a:p>
            <a:pPr>
              <a:buNone/>
            </a:pPr>
            <a:r>
              <a:rPr lang="vi-VN" sz="2400" smtClean="0"/>
              <a:t>.</a:t>
            </a:r>
            <a:endParaRPr lang="vi-VN" sz="2400"/>
          </a:p>
        </p:txBody>
      </p:sp>
    </p:spTree>
    <p:extLst>
      <p:ext uri="{BB962C8B-B14F-4D97-AF65-F5344CB8AC3E}">
        <p14:creationId xmlns:p14="http://schemas.microsoft.com/office/powerpoint/2010/main" xmlns="" val="146137337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28596" y="214290"/>
            <a:ext cx="8229600" cy="1143000"/>
          </a:xfrm>
        </p:spPr>
        <p:txBody>
          <a:bodyPr/>
          <a:lstStyle/>
          <a:p>
            <a:pPr eaLnBrk="1" hangingPunct="1"/>
            <a:r>
              <a:rPr lang="en-US" altLang="vi-VN" sz="3800" b="1" dirty="0"/>
              <a:t>DỊCH TỄ HỌC CỦA BỆNH </a:t>
            </a:r>
            <a:endParaRPr lang="en-GB" altLang="vi-VN" sz="3800" b="1" dirty="0"/>
          </a:p>
        </p:txBody>
      </p:sp>
      <p:sp>
        <p:nvSpPr>
          <p:cNvPr id="3" name="Content Placeholder 2"/>
          <p:cNvSpPr>
            <a:spLocks noGrp="1"/>
          </p:cNvSpPr>
          <p:nvPr>
            <p:ph idx="1"/>
          </p:nvPr>
        </p:nvSpPr>
        <p:spPr>
          <a:xfrm>
            <a:off x="428596" y="1337193"/>
            <a:ext cx="8391876" cy="5188151"/>
          </a:xfrm>
        </p:spPr>
        <p:txBody>
          <a:bodyPr rtlCol="0">
            <a:normAutofit/>
          </a:bodyPr>
          <a:lstStyle/>
          <a:p>
            <a:pPr marL="134620" marR="24765">
              <a:lnSpc>
                <a:spcPct val="150000"/>
              </a:lnSpc>
              <a:spcBef>
                <a:spcPts val="35"/>
              </a:spcBef>
              <a:spcAft>
                <a:spcPts val="0"/>
              </a:spcAft>
            </a:pPr>
            <a:r>
              <a:rPr lang="en-US" sz="2600" dirty="0" err="1">
                <a:latin typeface="Arial" pitchFamily="34" charset="0"/>
                <a:cs typeface="Arial" pitchFamily="34" charset="0"/>
              </a:rPr>
              <a:t>Nguồn</a:t>
            </a:r>
            <a:r>
              <a:rPr lang="en-US" sz="2600" dirty="0">
                <a:latin typeface="Arial" pitchFamily="34" charset="0"/>
                <a:cs typeface="Arial" pitchFamily="34" charset="0"/>
              </a:rPr>
              <a:t> </a:t>
            </a:r>
            <a:r>
              <a:rPr lang="en-US" sz="2600" err="1">
                <a:latin typeface="Arial" pitchFamily="34" charset="0"/>
                <a:cs typeface="Arial" pitchFamily="34" charset="0"/>
              </a:rPr>
              <a:t>truyền</a:t>
            </a:r>
            <a:r>
              <a:rPr lang="en-US" sz="2600">
                <a:latin typeface="Arial" pitchFamily="34" charset="0"/>
                <a:cs typeface="Arial" pitchFamily="34" charset="0"/>
              </a:rPr>
              <a:t> </a:t>
            </a:r>
            <a:r>
              <a:rPr lang="en-US" sz="2600" smtClean="0">
                <a:latin typeface="Arial" pitchFamily="34" charset="0"/>
                <a:cs typeface="Arial" pitchFamily="34" charset="0"/>
              </a:rPr>
              <a:t>nhiễm: </a:t>
            </a:r>
            <a:r>
              <a:rPr lang="en-US" sz="2600" smtClean="0">
                <a:latin typeface="Arial" pitchFamily="34" charset="0"/>
                <a:ea typeface="Times New Roman" panose="02020603050405020304" pitchFamily="18" charset="0"/>
                <a:cs typeface="Arial" pitchFamily="34" charset="0"/>
              </a:rPr>
              <a:t>từ</a:t>
            </a:r>
            <a:r>
              <a:rPr lang="en-US" sz="2600" spc="-55" smtClean="0">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động</a:t>
            </a:r>
            <a:r>
              <a:rPr lang="en-US" sz="2600" spc="-55">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vật</a:t>
            </a:r>
            <a:r>
              <a:rPr lang="en-US" sz="2600" spc="-60">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hoang</a:t>
            </a:r>
            <a:r>
              <a:rPr lang="en-US" sz="2600" spc="-60">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dã,</a:t>
            </a:r>
            <a:r>
              <a:rPr lang="en-US" sz="2600" spc="-45">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nhưng chưa</a:t>
            </a:r>
            <a:r>
              <a:rPr lang="en-US" sz="2600" spc="-50">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rõ</a:t>
            </a:r>
            <a:r>
              <a:rPr lang="en-US" sz="2600" spc="-60">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nguồn</a:t>
            </a:r>
            <a:r>
              <a:rPr lang="en-US" sz="2600" spc="-60">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gốc</a:t>
            </a:r>
            <a:r>
              <a:rPr lang="en-US" sz="2600" spc="-50">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cụ</a:t>
            </a:r>
            <a:r>
              <a:rPr lang="en-US" sz="2600" spc="-50">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thể</a:t>
            </a:r>
            <a:r>
              <a:rPr lang="en-US" sz="2600" spc="-50">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từ</a:t>
            </a:r>
            <a:r>
              <a:rPr lang="en-US" sz="2600" spc="-50">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loài</a:t>
            </a:r>
            <a:r>
              <a:rPr lang="en-US" sz="2600" spc="-55">
                <a:latin typeface="Arial" pitchFamily="34" charset="0"/>
                <a:ea typeface="Times New Roman" panose="02020603050405020304" pitchFamily="18" charset="0"/>
                <a:cs typeface="Arial" pitchFamily="34" charset="0"/>
              </a:rPr>
              <a:t> </a:t>
            </a:r>
            <a:r>
              <a:rPr lang="en-US" sz="2600">
                <a:latin typeface="Arial" pitchFamily="34" charset="0"/>
                <a:ea typeface="Times New Roman" panose="02020603050405020304" pitchFamily="18" charset="0"/>
                <a:cs typeface="Arial" pitchFamily="34" charset="0"/>
              </a:rPr>
              <a:t>nào.</a:t>
            </a:r>
            <a:r>
              <a:rPr lang="en-US" sz="2600" spc="-55">
                <a:latin typeface="Arial" pitchFamily="34" charset="0"/>
                <a:ea typeface="Times New Roman" panose="02020603050405020304" pitchFamily="18" charset="0"/>
                <a:cs typeface="Arial" pitchFamily="34" charset="0"/>
              </a:rPr>
              <a:t> </a:t>
            </a:r>
            <a:endParaRPr lang="en-US" sz="2600" spc="-55" smtClean="0">
              <a:latin typeface="Arial" pitchFamily="34" charset="0"/>
              <a:ea typeface="Times New Roman" panose="02020603050405020304" pitchFamily="18" charset="0"/>
              <a:cs typeface="Arial" pitchFamily="34" charset="0"/>
            </a:endParaRPr>
          </a:p>
          <a:p>
            <a:pPr marL="134620" marR="24765">
              <a:lnSpc>
                <a:spcPct val="150000"/>
              </a:lnSpc>
              <a:spcBef>
                <a:spcPts val="35"/>
              </a:spcBef>
              <a:spcAft>
                <a:spcPts val="0"/>
              </a:spcAft>
            </a:pPr>
            <a:r>
              <a:rPr lang="en-US" sz="2600" spc="-55" smtClean="0">
                <a:latin typeface="Arial" pitchFamily="34" charset="0"/>
                <a:ea typeface="Times New Roman" panose="02020603050405020304" pitchFamily="18" charset="0"/>
                <a:cs typeface="Arial" pitchFamily="34" charset="0"/>
              </a:rPr>
              <a:t>Người ta nghi từ loài Rơi (Vũ hán có tập tục Ăn lẩu Rơi)</a:t>
            </a:r>
            <a:endParaRPr lang="vi-VN" sz="2600">
              <a:latin typeface="Arial" pitchFamily="34" charset="0"/>
              <a:ea typeface="Times New Roman" panose="02020603050405020304" pitchFamily="18" charset="0"/>
              <a:cs typeface="Arial" pitchFamily="34" charset="0"/>
            </a:endParaRPr>
          </a:p>
          <a:p>
            <a:pPr marL="36000" eaLnBrk="1" fontAlgn="auto" hangingPunct="1">
              <a:lnSpc>
                <a:spcPct val="150000"/>
              </a:lnSpc>
              <a:spcBef>
                <a:spcPts val="0"/>
              </a:spcBef>
              <a:spcAft>
                <a:spcPts val="0"/>
              </a:spcAft>
              <a:defRPr/>
            </a:pPr>
            <a:r>
              <a:rPr lang="en-US" sz="2600" smtClean="0">
                <a:latin typeface="Arial" pitchFamily="34" charset="0"/>
                <a:cs typeface="Arial" pitchFamily="34" charset="0"/>
              </a:rPr>
              <a:t>Đường </a:t>
            </a:r>
            <a:r>
              <a:rPr lang="en-US" sz="2600" dirty="0" err="1">
                <a:latin typeface="Arial" pitchFamily="34" charset="0"/>
                <a:cs typeface="Arial" pitchFamily="34" charset="0"/>
              </a:rPr>
              <a:t>lây</a:t>
            </a:r>
            <a:r>
              <a:rPr lang="en-US" sz="2600" dirty="0">
                <a:latin typeface="Arial" pitchFamily="34" charset="0"/>
                <a:cs typeface="Arial" pitchFamily="34" charset="0"/>
              </a:rPr>
              <a:t> </a:t>
            </a:r>
            <a:r>
              <a:rPr lang="en-US" sz="2600" err="1">
                <a:latin typeface="Arial" pitchFamily="34" charset="0"/>
                <a:cs typeface="Arial" pitchFamily="34" charset="0"/>
              </a:rPr>
              <a:t>truyền</a:t>
            </a:r>
            <a:r>
              <a:rPr lang="en-US" sz="2600" smtClean="0">
                <a:latin typeface="Arial" pitchFamily="34" charset="0"/>
                <a:cs typeface="Arial" pitchFamily="34" charset="0"/>
              </a:rPr>
              <a:t>: </a:t>
            </a:r>
            <a:r>
              <a:rPr lang="vi-VN" sz="2400" smtClean="0">
                <a:solidFill>
                  <a:srgbClr val="FF0000"/>
                </a:solidFill>
                <a:latin typeface="Arial" pitchFamily="34" charset="0"/>
                <a:cs typeface="Arial" pitchFamily="34" charset="0"/>
              </a:rPr>
              <a:t>Bệnh lây truyền từ người sang người</a:t>
            </a:r>
          </a:p>
          <a:p>
            <a:pPr marL="36000" eaLnBrk="1" fontAlgn="auto" hangingPunct="1">
              <a:lnSpc>
                <a:spcPct val="150000"/>
              </a:lnSpc>
              <a:spcBef>
                <a:spcPts val="0"/>
              </a:spcBef>
              <a:spcAft>
                <a:spcPts val="0"/>
              </a:spcAft>
              <a:defRPr/>
            </a:pPr>
            <a:r>
              <a:rPr lang="vi-VN" sz="2600" smtClean="0">
                <a:latin typeface="Arial" pitchFamily="34" charset="0"/>
                <a:cs typeface="Arial" pitchFamily="34" charset="0"/>
              </a:rPr>
              <a:t>Thời gian ủ bệnh trong khoảng </a:t>
            </a:r>
            <a:r>
              <a:rPr lang="en-US" sz="2600" smtClean="0">
                <a:latin typeface="Arial" pitchFamily="34" charset="0"/>
                <a:cs typeface="Arial" pitchFamily="34" charset="0"/>
              </a:rPr>
              <a:t>2- </a:t>
            </a:r>
            <a:r>
              <a:rPr lang="vi-VN" sz="2600" smtClean="0">
                <a:latin typeface="Arial" pitchFamily="34" charset="0"/>
                <a:cs typeface="Arial" pitchFamily="34" charset="0"/>
              </a:rPr>
              <a:t>14 ngày</a:t>
            </a:r>
            <a:endParaRPr lang="en-US" sz="2600" smtClean="0">
              <a:latin typeface="Arial" pitchFamily="34" charset="0"/>
              <a:cs typeface="Arial" pitchFamily="34" charset="0"/>
            </a:endParaRPr>
          </a:p>
          <a:p>
            <a:pPr marL="36000" eaLnBrk="1" fontAlgn="auto" hangingPunct="1">
              <a:lnSpc>
                <a:spcPct val="150000"/>
              </a:lnSpc>
              <a:spcBef>
                <a:spcPts val="0"/>
              </a:spcBef>
              <a:spcAft>
                <a:spcPts val="0"/>
              </a:spcAft>
              <a:defRPr/>
            </a:pPr>
            <a:r>
              <a:rPr lang="en-US" sz="2600" smtClean="0">
                <a:solidFill>
                  <a:prstClr val="black"/>
                </a:solidFill>
                <a:latin typeface="Arial" pitchFamily="34" charset="0"/>
                <a:cs typeface="Arial" pitchFamily="34" charset="0"/>
              </a:rPr>
              <a:t>Chưa </a:t>
            </a:r>
            <a:r>
              <a:rPr lang="en-US" sz="2600">
                <a:solidFill>
                  <a:prstClr val="black"/>
                </a:solidFill>
                <a:latin typeface="Arial" pitchFamily="34" charset="0"/>
                <a:cs typeface="Arial" pitchFamily="34" charset="0"/>
              </a:rPr>
              <a:t>có thuốc điều trị đặc hiệu và vắc xin phòng bệnh.</a:t>
            </a:r>
          </a:p>
          <a:p>
            <a:pPr marL="36000" eaLnBrk="1" fontAlgn="auto" hangingPunct="1">
              <a:spcBef>
                <a:spcPts val="0"/>
              </a:spcBef>
              <a:spcAft>
                <a:spcPts val="0"/>
              </a:spcAft>
              <a:defRPr/>
            </a:pPr>
            <a:endParaRPr lang="en-US" sz="2600" dirty="0">
              <a:latin typeface="Arial" pitchFamily="34" charset="0"/>
              <a:cs typeface="Arial" pitchFamily="34" charset="0"/>
            </a:endParaRPr>
          </a:p>
          <a:p>
            <a:pPr marL="36000" indent="0" eaLnBrk="1" fontAlgn="auto" hangingPunct="1">
              <a:spcBef>
                <a:spcPts val="0"/>
              </a:spcBef>
              <a:spcAft>
                <a:spcPts val="0"/>
              </a:spcAft>
              <a:buNone/>
              <a:defRPr/>
            </a:pPr>
            <a:endParaRPr lang="en-US" sz="2600" dirty="0">
              <a:latin typeface="Arial" pitchFamily="34" charset="0"/>
              <a:cs typeface="Arial" pitchFamily="34" charset="0"/>
            </a:endParaRPr>
          </a:p>
          <a:p>
            <a:pPr marL="36000" eaLnBrk="1" fontAlgn="auto" hangingPunct="1">
              <a:spcBef>
                <a:spcPts val="0"/>
              </a:spcBef>
              <a:spcAft>
                <a:spcPts val="0"/>
              </a:spcAft>
              <a:buFontTx/>
              <a:buChar char="-"/>
              <a:defRPr/>
            </a:pPr>
            <a:endParaRPr lang="en-GB" sz="2600" dirty="0">
              <a:latin typeface="Arial" pitchFamily="34" charset="0"/>
              <a:cs typeface="Arial" pitchFamily="34"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vi-VN" sz="3800" b="1"/>
              <a:t>LÂM SÀNG CỦA BỆNH</a:t>
            </a:r>
            <a:endParaRPr lang="en-GB" altLang="vi-VN" sz="3800" b="1"/>
          </a:p>
        </p:txBody>
      </p:sp>
      <p:sp>
        <p:nvSpPr>
          <p:cNvPr id="3" name="Content Placeholder 2"/>
          <p:cNvSpPr>
            <a:spLocks noGrp="1"/>
          </p:cNvSpPr>
          <p:nvPr>
            <p:ph idx="1"/>
          </p:nvPr>
        </p:nvSpPr>
        <p:spPr>
          <a:xfrm>
            <a:off x="285720" y="1571612"/>
            <a:ext cx="8534400" cy="4457090"/>
          </a:xfrm>
        </p:spPr>
        <p:txBody>
          <a:bodyPr rtlCol="0">
            <a:normAutofit/>
          </a:bodyPr>
          <a:lstStyle/>
          <a:p>
            <a:pPr algn="just" eaLnBrk="1" fontAlgn="auto" hangingPunct="1">
              <a:spcBef>
                <a:spcPts val="1200"/>
              </a:spcBef>
              <a:spcAft>
                <a:spcPts val="0"/>
              </a:spcAft>
              <a:defRPr/>
            </a:pPr>
            <a:r>
              <a:rPr lang="vi-VN" sz="2400" smtClean="0"/>
              <a:t>Nhóm lây bằng đường hô hấp</a:t>
            </a:r>
          </a:p>
          <a:p>
            <a:pPr algn="just" eaLnBrk="1" fontAlgn="auto" hangingPunct="1">
              <a:spcBef>
                <a:spcPts val="1200"/>
              </a:spcBef>
              <a:spcAft>
                <a:spcPts val="0"/>
              </a:spcAft>
              <a:defRPr/>
            </a:pPr>
            <a:r>
              <a:rPr lang="vi-VN" sz="2400" smtClean="0"/>
              <a:t>Người mắc bệnh có triệu chứng viêm đường hô hấp cấp tính: sốt, ho, khó thở, có trường hợp viêm phổi nặng, có thể gây suy hô hấp cấp và nguy cơ tử vong, đặc biệt ở những người có bệnh lý mạn tính, bệnh nền.</a:t>
            </a:r>
          </a:p>
          <a:p>
            <a:pPr algn="just" eaLnBrk="1" fontAlgn="auto" hangingPunct="1">
              <a:spcBef>
                <a:spcPts val="1200"/>
              </a:spcBef>
              <a:spcAft>
                <a:spcPts val="0"/>
              </a:spcAft>
              <a:defRPr/>
            </a:pPr>
            <a:r>
              <a:rPr lang="vi-VN" sz="2400" smtClean="0"/>
              <a:t>Một số người nhiễm vi rút nCoV có thể có biểu hiện lâm sàng nhẹ không rõ triệu chứng nên gây khó khăn cho việc phát hiện. </a:t>
            </a:r>
            <a:endParaRPr lang="en-US" sz="2400" smtClean="0"/>
          </a:p>
          <a:p>
            <a:pPr algn="just" eaLnBrk="1" fontAlgn="auto" hangingPunct="1">
              <a:spcBef>
                <a:spcPts val="1200"/>
              </a:spcBef>
              <a:spcAft>
                <a:spcPts val="0"/>
              </a:spcAft>
              <a:buFontTx/>
              <a:buChar char="-"/>
              <a:defRPr/>
            </a:pPr>
            <a:endParaRPr lang="en-GB" sz="2400"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76200" y="1524000"/>
            <a:ext cx="8991600" cy="2514600"/>
          </a:xfrm>
        </p:spPr>
        <p:txBody>
          <a:bodyPr/>
          <a:lstStyle/>
          <a:p>
            <a:pPr algn="ctr" eaLnBrk="1" hangingPunct="1">
              <a:spcBef>
                <a:spcPct val="0"/>
              </a:spcBef>
              <a:buFont typeface="Arial" pitchFamily="34" charset="0"/>
              <a:buNone/>
            </a:pPr>
            <a:r>
              <a:rPr lang="en-US" altLang="vi-VN" b="1" dirty="0">
                <a:solidFill>
                  <a:srgbClr val="000099"/>
                </a:solidFill>
              </a:rPr>
              <a:t>HƯỚNG </a:t>
            </a:r>
            <a:r>
              <a:rPr lang="en-US" altLang="vi-VN" b="1">
                <a:solidFill>
                  <a:srgbClr val="000099"/>
                </a:solidFill>
              </a:rPr>
              <a:t>DẪN </a:t>
            </a:r>
            <a:endParaRPr lang="en-US" altLang="vi-VN" b="1" dirty="0">
              <a:solidFill>
                <a:srgbClr val="000099"/>
              </a:solidFill>
            </a:endParaRPr>
          </a:p>
          <a:p>
            <a:pPr algn="ctr" eaLnBrk="1" hangingPunct="1">
              <a:spcBef>
                <a:spcPct val="0"/>
              </a:spcBef>
              <a:buFont typeface="Arial" pitchFamily="34" charset="0"/>
              <a:buNone/>
            </a:pPr>
            <a:r>
              <a:rPr lang="en-US" altLang="vi-VN" b="1" dirty="0">
                <a:solidFill>
                  <a:srgbClr val="000099"/>
                </a:solidFill>
              </a:rPr>
              <a:t>GIÁM SÁT VÀ PHÒNG, CHỐNG BỆNH NHIỄM TRÙNG Đ</a:t>
            </a:r>
            <a:r>
              <a:rPr lang="vi-VN" altLang="vi-VN" b="1" dirty="0">
                <a:solidFill>
                  <a:srgbClr val="000099"/>
                </a:solidFill>
              </a:rPr>
              <a:t>Ư</a:t>
            </a:r>
            <a:r>
              <a:rPr lang="en-GB" altLang="vi-VN" b="1" dirty="0">
                <a:solidFill>
                  <a:srgbClr val="000099"/>
                </a:solidFill>
              </a:rPr>
              <a:t>ỜNG HÔ HẤP </a:t>
            </a:r>
            <a:r>
              <a:rPr lang="en-US" altLang="vi-VN" b="1" dirty="0">
                <a:solidFill>
                  <a:srgbClr val="000099"/>
                </a:solidFill>
              </a:rPr>
              <a:t>CẤP </a:t>
            </a:r>
            <a:r>
              <a:rPr lang="en-US" altLang="vi-VN" b="1">
                <a:solidFill>
                  <a:srgbClr val="000099"/>
                </a:solidFill>
              </a:rPr>
              <a:t>DO </a:t>
            </a:r>
            <a:r>
              <a:rPr lang="en-US" altLang="vi-VN" b="1" smtClean="0">
                <a:solidFill>
                  <a:srgbClr val="000099"/>
                </a:solidFill>
              </a:rPr>
              <a:t>COVID-19</a:t>
            </a:r>
            <a:endParaRPr lang="en-US" altLang="vi-VN" b="1" dirty="0">
              <a:solidFill>
                <a:srgbClr val="000099"/>
              </a:solidFill>
            </a:endParaRPr>
          </a:p>
          <a:p>
            <a:pPr algn="ctr" eaLnBrk="1" hangingPunct="1">
              <a:spcBef>
                <a:spcPct val="0"/>
              </a:spcBef>
              <a:buNone/>
            </a:pPr>
            <a:endParaRPr lang="en-US" sz="2400" dirty="0">
              <a:solidFill>
                <a:srgbClr val="000099"/>
              </a:solidFill>
              <a:cs typeface="Arial" charset="0"/>
            </a:endParaRPr>
          </a:p>
          <a:p>
            <a:pPr algn="ctr" eaLnBrk="1" hangingPunct="1">
              <a:spcBef>
                <a:spcPct val="0"/>
              </a:spcBef>
              <a:buNone/>
            </a:pPr>
            <a:r>
              <a:rPr lang="en-GB" altLang="vi-VN" sz="2400" i="1" dirty="0">
                <a:solidFill>
                  <a:srgbClr val="000099"/>
                </a:solidFill>
              </a:rPr>
              <a:t>Theo </a:t>
            </a:r>
            <a:r>
              <a:rPr lang="en-GB" altLang="vi-VN" sz="2400" i="1" dirty="0" err="1">
                <a:solidFill>
                  <a:srgbClr val="000099"/>
                </a:solidFill>
              </a:rPr>
              <a:t>quyết</a:t>
            </a:r>
            <a:r>
              <a:rPr lang="en-GB" altLang="vi-VN" sz="2400" i="1" dirty="0">
                <a:solidFill>
                  <a:srgbClr val="000099"/>
                </a:solidFill>
              </a:rPr>
              <a:t> </a:t>
            </a:r>
            <a:r>
              <a:rPr lang="en-GB" altLang="vi-VN" sz="2400" i="1" dirty="0" err="1">
                <a:solidFill>
                  <a:srgbClr val="000099"/>
                </a:solidFill>
              </a:rPr>
              <a:t>định</a:t>
            </a:r>
            <a:r>
              <a:rPr lang="en-GB" altLang="vi-VN" sz="2400" i="1" dirty="0">
                <a:solidFill>
                  <a:srgbClr val="000099"/>
                </a:solidFill>
              </a:rPr>
              <a:t> </a:t>
            </a:r>
            <a:r>
              <a:rPr lang="en-GB" altLang="vi-VN" sz="2400" i="1" err="1">
                <a:solidFill>
                  <a:srgbClr val="000099"/>
                </a:solidFill>
              </a:rPr>
              <a:t>số</a:t>
            </a:r>
            <a:r>
              <a:rPr lang="en-GB" altLang="vi-VN" sz="2400" i="1">
                <a:solidFill>
                  <a:srgbClr val="000099"/>
                </a:solidFill>
              </a:rPr>
              <a:t> </a:t>
            </a:r>
            <a:r>
              <a:rPr lang="en-GB" altLang="vi-VN" sz="2400" i="1" smtClean="0">
                <a:solidFill>
                  <a:srgbClr val="000099"/>
                </a:solidFill>
              </a:rPr>
              <a:t>343/QĐ-BYT </a:t>
            </a:r>
            <a:r>
              <a:rPr lang="en-GB" altLang="vi-VN" sz="2400" i="1" err="1">
                <a:solidFill>
                  <a:srgbClr val="000099"/>
                </a:solidFill>
              </a:rPr>
              <a:t>ngày</a:t>
            </a:r>
            <a:r>
              <a:rPr lang="en-GB" altLang="vi-VN" sz="2400" i="1">
                <a:solidFill>
                  <a:srgbClr val="000099"/>
                </a:solidFill>
              </a:rPr>
              <a:t> </a:t>
            </a:r>
            <a:r>
              <a:rPr lang="en-GB" altLang="vi-VN" sz="2400" i="1" smtClean="0">
                <a:solidFill>
                  <a:srgbClr val="000099"/>
                </a:solidFill>
              </a:rPr>
              <a:t>07/02/2020</a:t>
            </a:r>
            <a:endParaRPr lang="en-US" sz="2400" dirty="0">
              <a:solidFill>
                <a:srgbClr val="000099"/>
              </a:solidFill>
              <a:cs typeface="Arial" charset="0"/>
            </a:endParaRPr>
          </a:p>
          <a:p>
            <a:pPr algn="ctr" eaLnBrk="1" hangingPunct="1">
              <a:spcBef>
                <a:spcPct val="0"/>
              </a:spcBef>
              <a:buNone/>
            </a:pPr>
            <a:endParaRPr lang="en-US" sz="2400" dirty="0">
              <a:solidFill>
                <a:srgbClr val="000099"/>
              </a:solidFill>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pt-BR" altLang="vi-VN" b="1"/>
              <a:t>ĐẶC ĐIỂM CHUNG</a:t>
            </a:r>
            <a:endParaRPr lang="en-US" altLang="vi-VN"/>
          </a:p>
        </p:txBody>
      </p:sp>
      <p:sp>
        <p:nvSpPr>
          <p:cNvPr id="22531" name="Content Placeholder 2"/>
          <p:cNvSpPr>
            <a:spLocks noGrp="1"/>
          </p:cNvSpPr>
          <p:nvPr>
            <p:ph idx="1"/>
          </p:nvPr>
        </p:nvSpPr>
        <p:spPr>
          <a:xfrm>
            <a:off x="323528" y="1484784"/>
            <a:ext cx="8410604" cy="4800600"/>
          </a:xfrm>
        </p:spPr>
        <p:txBody>
          <a:bodyPr/>
          <a:lstStyle/>
          <a:p>
            <a:pPr algn="just" eaLnBrk="1" hangingPunct="1">
              <a:spcBef>
                <a:spcPts val="1200"/>
              </a:spcBef>
              <a:buFontTx/>
              <a:buChar char="-"/>
            </a:pPr>
            <a:r>
              <a:rPr lang="en-US" altLang="vi-VN" sz="2400" dirty="0" err="1">
                <a:solidFill>
                  <a:srgbClr val="FF0000"/>
                </a:solidFill>
                <a:latin typeface="Arial" pitchFamily="34" charset="0"/>
                <a:cs typeface="Arial" pitchFamily="34" charset="0"/>
              </a:rPr>
              <a:t>Bệnh</a:t>
            </a:r>
            <a:r>
              <a:rPr lang="en-US" altLang="vi-VN" sz="2400" dirty="0">
                <a:solidFill>
                  <a:srgbClr val="FF0000"/>
                </a:solidFill>
                <a:latin typeface="Arial" pitchFamily="34" charset="0"/>
                <a:cs typeface="Arial" pitchFamily="34" charset="0"/>
              </a:rPr>
              <a:t> </a:t>
            </a:r>
            <a:r>
              <a:rPr lang="en-US" altLang="vi-VN" sz="2400" dirty="0" err="1">
                <a:solidFill>
                  <a:srgbClr val="FF0000"/>
                </a:solidFill>
                <a:latin typeface="Arial" pitchFamily="34" charset="0"/>
                <a:cs typeface="Arial" pitchFamily="34" charset="0"/>
              </a:rPr>
              <a:t>truyền</a:t>
            </a:r>
            <a:r>
              <a:rPr lang="en-US" altLang="vi-VN" sz="2400" dirty="0">
                <a:solidFill>
                  <a:srgbClr val="FF0000"/>
                </a:solidFill>
                <a:latin typeface="Arial" pitchFamily="34" charset="0"/>
                <a:cs typeface="Arial" pitchFamily="34" charset="0"/>
              </a:rPr>
              <a:t> </a:t>
            </a:r>
            <a:r>
              <a:rPr lang="en-US" altLang="vi-VN" sz="2400" dirty="0" err="1">
                <a:solidFill>
                  <a:srgbClr val="FF0000"/>
                </a:solidFill>
                <a:latin typeface="Arial" pitchFamily="34" charset="0"/>
                <a:cs typeface="Arial" pitchFamily="34" charset="0"/>
              </a:rPr>
              <a:t>nhiễm</a:t>
            </a:r>
            <a:r>
              <a:rPr lang="en-US" altLang="vi-VN" sz="2400" dirty="0">
                <a:solidFill>
                  <a:srgbClr val="FF0000"/>
                </a:solidFill>
                <a:latin typeface="Arial" pitchFamily="34" charset="0"/>
                <a:cs typeface="Arial" pitchFamily="34" charset="0"/>
              </a:rPr>
              <a:t> </a:t>
            </a:r>
            <a:r>
              <a:rPr lang="en-US" altLang="vi-VN" sz="2400" dirty="0" err="1">
                <a:solidFill>
                  <a:srgbClr val="FF0000"/>
                </a:solidFill>
                <a:latin typeface="Arial" pitchFamily="34" charset="0"/>
                <a:cs typeface="Arial" pitchFamily="34" charset="0"/>
              </a:rPr>
              <a:t>thuộc</a:t>
            </a:r>
            <a:r>
              <a:rPr lang="en-US" altLang="vi-VN" sz="2400" dirty="0">
                <a:solidFill>
                  <a:srgbClr val="FF0000"/>
                </a:solidFill>
                <a:latin typeface="Arial" pitchFamily="34" charset="0"/>
                <a:cs typeface="Arial" pitchFamily="34" charset="0"/>
              </a:rPr>
              <a:t> </a:t>
            </a:r>
            <a:r>
              <a:rPr lang="en-US" altLang="vi-VN" sz="2400" dirty="0" err="1">
                <a:solidFill>
                  <a:srgbClr val="FF0000"/>
                </a:solidFill>
                <a:latin typeface="Arial" pitchFamily="34" charset="0"/>
                <a:cs typeface="Arial" pitchFamily="34" charset="0"/>
              </a:rPr>
              <a:t>nhóm</a:t>
            </a:r>
            <a:r>
              <a:rPr lang="en-US" altLang="vi-VN" sz="2400" dirty="0">
                <a:solidFill>
                  <a:srgbClr val="FF0000"/>
                </a:solidFill>
                <a:latin typeface="Arial" pitchFamily="34" charset="0"/>
                <a:cs typeface="Arial" pitchFamily="34" charset="0"/>
              </a:rPr>
              <a:t> A.</a:t>
            </a:r>
          </a:p>
          <a:p>
            <a:pPr algn="just" eaLnBrk="1" hangingPunct="1">
              <a:spcBef>
                <a:spcPts val="1200"/>
              </a:spcBef>
              <a:buFontTx/>
              <a:buChar char="-"/>
            </a:pPr>
            <a:r>
              <a:rPr lang="en-US" altLang="vi-VN" sz="2400" dirty="0" err="1">
                <a:solidFill>
                  <a:srgbClr val="FF0000"/>
                </a:solidFill>
                <a:latin typeface="Arial" pitchFamily="34" charset="0"/>
                <a:cs typeface="Arial" pitchFamily="34" charset="0"/>
              </a:rPr>
              <a:t>Tác</a:t>
            </a:r>
            <a:r>
              <a:rPr lang="en-US" altLang="vi-VN" sz="2400" dirty="0">
                <a:solidFill>
                  <a:srgbClr val="FF0000"/>
                </a:solidFill>
                <a:latin typeface="Arial" pitchFamily="34" charset="0"/>
                <a:cs typeface="Arial" pitchFamily="34" charset="0"/>
              </a:rPr>
              <a:t> </a:t>
            </a:r>
            <a:r>
              <a:rPr lang="en-US" altLang="vi-VN" sz="2400" dirty="0" err="1">
                <a:solidFill>
                  <a:srgbClr val="FF0000"/>
                </a:solidFill>
                <a:latin typeface="Arial" pitchFamily="34" charset="0"/>
                <a:cs typeface="Arial" pitchFamily="34" charset="0"/>
              </a:rPr>
              <a:t>nhân</a:t>
            </a:r>
            <a:r>
              <a:rPr lang="en-US" altLang="vi-VN" sz="2400" dirty="0">
                <a:solidFill>
                  <a:srgbClr val="FF0000"/>
                </a:solidFill>
                <a:latin typeface="Arial" pitchFamily="34" charset="0"/>
                <a:cs typeface="Arial" pitchFamily="34" charset="0"/>
              </a:rPr>
              <a:t> </a:t>
            </a:r>
            <a:r>
              <a:rPr lang="en-US" altLang="vi-VN" sz="2400">
                <a:solidFill>
                  <a:srgbClr val="FF0000"/>
                </a:solidFill>
                <a:latin typeface="Arial" pitchFamily="34" charset="0"/>
                <a:cs typeface="Arial" pitchFamily="34" charset="0"/>
              </a:rPr>
              <a:t>là </a:t>
            </a:r>
            <a:r>
              <a:rPr lang="en-US" altLang="vi-VN" sz="2400" smtClean="0">
                <a:solidFill>
                  <a:srgbClr val="FF0000"/>
                </a:solidFill>
                <a:latin typeface="Arial" pitchFamily="34" charset="0"/>
                <a:cs typeface="Arial" pitchFamily="34" charset="0"/>
              </a:rPr>
              <a:t>CoViD 19.</a:t>
            </a:r>
            <a:endParaRPr lang="en-US" altLang="vi-VN" sz="2400" dirty="0">
              <a:solidFill>
                <a:srgbClr val="FF0000"/>
              </a:solidFill>
              <a:latin typeface="Arial" pitchFamily="34" charset="0"/>
              <a:cs typeface="Arial" pitchFamily="34" charset="0"/>
            </a:endParaRPr>
          </a:p>
          <a:p>
            <a:pPr algn="just" eaLnBrk="1" hangingPunct="1">
              <a:spcBef>
                <a:spcPts val="1200"/>
              </a:spcBef>
              <a:buFontTx/>
              <a:buChar char="-"/>
            </a:pPr>
            <a:r>
              <a:rPr lang="vi-VN" altLang="vi-VN" sz="2400" dirty="0" err="1">
                <a:latin typeface="Arial" pitchFamily="34" charset="0"/>
                <a:cs typeface="Arial" pitchFamily="34" charset="0"/>
              </a:rPr>
              <a:t>Người</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mắc</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bệnh</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có</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triệu</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chứng</a:t>
            </a:r>
            <a:r>
              <a:rPr lang="vi-VN" altLang="vi-VN" sz="2400" dirty="0">
                <a:latin typeface="Arial" pitchFamily="34" charset="0"/>
                <a:cs typeface="Arial" pitchFamily="34" charset="0"/>
              </a:rPr>
              <a:t> viêm </a:t>
            </a:r>
            <a:r>
              <a:rPr lang="vi-VN" altLang="vi-VN" sz="2400" dirty="0" err="1">
                <a:latin typeface="Arial" pitchFamily="34" charset="0"/>
                <a:cs typeface="Arial" pitchFamily="34" charset="0"/>
              </a:rPr>
              <a:t>đường</a:t>
            </a:r>
            <a:r>
              <a:rPr lang="vi-VN" altLang="vi-VN" sz="2400" dirty="0">
                <a:latin typeface="Arial" pitchFamily="34" charset="0"/>
                <a:cs typeface="Arial" pitchFamily="34" charset="0"/>
              </a:rPr>
              <a:t> hô </a:t>
            </a:r>
            <a:r>
              <a:rPr lang="vi-VN" altLang="vi-VN" sz="2400" dirty="0" err="1">
                <a:latin typeface="Arial" pitchFamily="34" charset="0"/>
                <a:cs typeface="Arial" pitchFamily="34" charset="0"/>
              </a:rPr>
              <a:t>hấp</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cấp</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tính</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sốt</a:t>
            </a:r>
            <a:r>
              <a:rPr lang="vi-VN" altLang="vi-VN" sz="2400" dirty="0">
                <a:latin typeface="Arial" pitchFamily="34" charset="0"/>
                <a:cs typeface="Arial" pitchFamily="34" charset="0"/>
              </a:rPr>
              <a:t>, ho, </a:t>
            </a:r>
            <a:r>
              <a:rPr lang="vi-VN" altLang="vi-VN" sz="2400" dirty="0" err="1">
                <a:latin typeface="Arial" pitchFamily="34" charset="0"/>
                <a:cs typeface="Arial" pitchFamily="34" charset="0"/>
              </a:rPr>
              <a:t>khó</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thở</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có</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trường</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hợp</a:t>
            </a:r>
            <a:r>
              <a:rPr lang="vi-VN" altLang="vi-VN" sz="2400" dirty="0">
                <a:latin typeface="Arial" pitchFamily="34" charset="0"/>
                <a:cs typeface="Arial" pitchFamily="34" charset="0"/>
              </a:rPr>
              <a:t> viêm </a:t>
            </a:r>
            <a:r>
              <a:rPr lang="vi-VN" altLang="vi-VN" sz="2400" dirty="0" err="1">
                <a:latin typeface="Arial" pitchFamily="34" charset="0"/>
                <a:cs typeface="Arial" pitchFamily="34" charset="0"/>
              </a:rPr>
              <a:t>phổi</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nặng</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có</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thể</a:t>
            </a:r>
            <a:r>
              <a:rPr lang="vi-VN" altLang="vi-VN" sz="2400" dirty="0">
                <a:latin typeface="Arial" pitchFamily="34" charset="0"/>
                <a:cs typeface="Arial" pitchFamily="34" charset="0"/>
              </a:rPr>
              <a:t> gây suy hô </a:t>
            </a:r>
            <a:r>
              <a:rPr lang="vi-VN" altLang="vi-VN" sz="2400" dirty="0" err="1">
                <a:latin typeface="Arial" pitchFamily="34" charset="0"/>
                <a:cs typeface="Arial" pitchFamily="34" charset="0"/>
              </a:rPr>
              <a:t>hấp</a:t>
            </a:r>
            <a:r>
              <a:rPr lang="vi-VN" altLang="vi-VN" sz="2400" dirty="0">
                <a:latin typeface="Arial" pitchFamily="34" charset="0"/>
                <a:cs typeface="Arial" pitchFamily="34" charset="0"/>
              </a:rPr>
              <a:t> </a:t>
            </a:r>
            <a:r>
              <a:rPr lang="vi-VN" altLang="vi-VN" sz="2400" err="1">
                <a:latin typeface="Arial" pitchFamily="34" charset="0"/>
                <a:cs typeface="Arial" pitchFamily="34" charset="0"/>
              </a:rPr>
              <a:t>cấp</a:t>
            </a:r>
            <a:r>
              <a:rPr lang="vi-VN" altLang="vi-VN" sz="2400">
                <a:latin typeface="Arial" pitchFamily="34" charset="0"/>
                <a:cs typeface="Arial" pitchFamily="34" charset="0"/>
              </a:rPr>
              <a:t> </a:t>
            </a:r>
            <a:r>
              <a:rPr lang="vi-VN" altLang="vi-VN" sz="2400" smtClean="0">
                <a:latin typeface="Arial" pitchFamily="34" charset="0"/>
                <a:cs typeface="Arial" pitchFamily="34" charset="0"/>
              </a:rPr>
              <a:t>suy phủ tạng và </a:t>
            </a:r>
            <a:r>
              <a:rPr lang="vi-VN" altLang="vi-VN" sz="2400" dirty="0">
                <a:latin typeface="Arial" pitchFamily="34" charset="0"/>
                <a:cs typeface="Arial" pitchFamily="34" charset="0"/>
              </a:rPr>
              <a:t>nguy cơ </a:t>
            </a:r>
            <a:r>
              <a:rPr lang="vi-VN" altLang="vi-VN" sz="2400" dirty="0" err="1">
                <a:latin typeface="Arial" pitchFamily="34" charset="0"/>
                <a:cs typeface="Arial" pitchFamily="34" charset="0"/>
              </a:rPr>
              <a:t>tử</a:t>
            </a:r>
            <a:r>
              <a:rPr lang="vi-VN" altLang="vi-VN" sz="2400" dirty="0">
                <a:latin typeface="Arial" pitchFamily="34" charset="0"/>
                <a:cs typeface="Arial" pitchFamily="34" charset="0"/>
              </a:rPr>
              <a:t> vong</a:t>
            </a:r>
            <a:r>
              <a:rPr lang="vi-VN" altLang="vi-VN" sz="2400">
                <a:latin typeface="Arial" pitchFamily="34" charset="0"/>
                <a:cs typeface="Arial" pitchFamily="34" charset="0"/>
              </a:rPr>
              <a:t>, </a:t>
            </a:r>
            <a:endParaRPr lang="vi-VN" altLang="vi-VN" sz="2400" smtClean="0">
              <a:latin typeface="Arial" pitchFamily="34" charset="0"/>
              <a:cs typeface="Arial" pitchFamily="34" charset="0"/>
            </a:endParaRPr>
          </a:p>
          <a:p>
            <a:pPr algn="just" eaLnBrk="1" hangingPunct="1">
              <a:spcBef>
                <a:spcPts val="1200"/>
              </a:spcBef>
              <a:buFontTx/>
              <a:buChar char="-"/>
            </a:pPr>
            <a:r>
              <a:rPr lang="vi-VN" altLang="vi-VN" sz="2400" smtClean="0">
                <a:solidFill>
                  <a:srgbClr val="FF0000"/>
                </a:solidFill>
                <a:latin typeface="Arial" pitchFamily="34" charset="0"/>
                <a:cs typeface="Arial" pitchFamily="34" charset="0"/>
              </a:rPr>
              <a:t>Do Thụ thể của Viruts </a:t>
            </a:r>
            <a:r>
              <a:rPr lang="vi-VN" altLang="vi-VN" sz="2400" smtClean="0">
                <a:latin typeface="Arial" pitchFamily="34" charset="0"/>
                <a:cs typeface="Arial" pitchFamily="34" charset="0"/>
              </a:rPr>
              <a:t>này chui vào tế bào hô hấp.</a:t>
            </a:r>
          </a:p>
          <a:p>
            <a:pPr algn="just" eaLnBrk="1" hangingPunct="1">
              <a:spcBef>
                <a:spcPts val="1200"/>
              </a:spcBef>
              <a:buFontTx/>
              <a:buChar char="-"/>
            </a:pPr>
            <a:r>
              <a:rPr lang="vi-VN" altLang="vi-VN" sz="2400" smtClean="0">
                <a:latin typeface="Arial" pitchFamily="34" charset="0"/>
                <a:cs typeface="Arial" pitchFamily="34" charset="0"/>
              </a:rPr>
              <a:t>Gây suy phổi, suy thận, Đa phủ tạng</a:t>
            </a:r>
          </a:p>
          <a:p>
            <a:pPr algn="just" eaLnBrk="1" hangingPunct="1">
              <a:spcBef>
                <a:spcPts val="1200"/>
              </a:spcBef>
              <a:buFontTx/>
              <a:buChar char="-"/>
            </a:pPr>
            <a:r>
              <a:rPr lang="vi-VN" altLang="vi-VN" sz="2400" smtClean="0">
                <a:latin typeface="Arial" pitchFamily="34" charset="0"/>
                <a:cs typeface="Arial" pitchFamily="34" charset="0"/>
              </a:rPr>
              <a:t>đặc </a:t>
            </a:r>
            <a:r>
              <a:rPr lang="vi-VN" altLang="vi-VN" sz="2400" dirty="0" err="1">
                <a:latin typeface="Arial" pitchFamily="34" charset="0"/>
                <a:cs typeface="Arial" pitchFamily="34" charset="0"/>
              </a:rPr>
              <a:t>biệt</a:t>
            </a:r>
            <a:r>
              <a:rPr lang="vi-VN" altLang="vi-VN" sz="2400" dirty="0">
                <a:latin typeface="Arial" pitchFamily="34" charset="0"/>
                <a:cs typeface="Arial" pitchFamily="34" charset="0"/>
              </a:rPr>
              <a:t> ở </a:t>
            </a:r>
            <a:r>
              <a:rPr lang="vi-VN" altLang="vi-VN" sz="2400" dirty="0" err="1">
                <a:latin typeface="Arial" pitchFamily="34" charset="0"/>
                <a:cs typeface="Arial" pitchFamily="34" charset="0"/>
              </a:rPr>
              <a:t>những</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người</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có</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bệnh</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lý</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mạn</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tính</a:t>
            </a:r>
            <a:r>
              <a:rPr lang="vi-VN" altLang="vi-VN" sz="2400" dirty="0">
                <a:latin typeface="Arial" pitchFamily="34" charset="0"/>
                <a:cs typeface="Arial" pitchFamily="34" charset="0"/>
              </a:rPr>
              <a:t>, </a:t>
            </a:r>
            <a:r>
              <a:rPr lang="vi-VN" altLang="vi-VN" sz="2400" dirty="0" err="1">
                <a:latin typeface="Arial" pitchFamily="34" charset="0"/>
                <a:cs typeface="Arial" pitchFamily="34" charset="0"/>
              </a:rPr>
              <a:t>bệnh</a:t>
            </a:r>
            <a:r>
              <a:rPr lang="vi-VN" altLang="vi-VN" sz="2400" dirty="0">
                <a:latin typeface="Arial" pitchFamily="34" charset="0"/>
                <a:cs typeface="Arial" pitchFamily="34" charset="0"/>
              </a:rPr>
              <a:t> </a:t>
            </a:r>
            <a:r>
              <a:rPr lang="vi-VN" altLang="vi-VN" sz="2400" err="1">
                <a:latin typeface="Arial" pitchFamily="34" charset="0"/>
                <a:cs typeface="Arial" pitchFamily="34" charset="0"/>
              </a:rPr>
              <a:t>nền</a:t>
            </a:r>
            <a:r>
              <a:rPr lang="en-US" altLang="vi-VN" sz="2400" smtClean="0">
                <a:latin typeface="Arial" pitchFamily="34" charset="0"/>
                <a:cs typeface="Arial" pitchFamily="34" charset="0"/>
              </a:rPr>
              <a:t>.</a:t>
            </a:r>
          </a:p>
          <a:p>
            <a:pPr algn="just" eaLnBrk="1" hangingPunct="1">
              <a:spcBef>
                <a:spcPts val="1200"/>
              </a:spcBef>
              <a:buFontTx/>
              <a:buChar char="-"/>
            </a:pPr>
            <a:r>
              <a:rPr lang="en-US" altLang="vi-VN" sz="2400" smtClean="0">
                <a:solidFill>
                  <a:srgbClr val="FF0000"/>
                </a:solidFill>
                <a:latin typeface="Arial" pitchFamily="34" charset="0"/>
                <a:cs typeface="Arial" pitchFamily="34" charset="0"/>
              </a:rPr>
              <a:t>Đặc biệt Yếu tố Dịch tễ của Bệnh</a:t>
            </a:r>
            <a:endParaRPr lang="en-US" altLang="vi-VN" sz="2400" dirty="0">
              <a:solidFill>
                <a:srgbClr val="FF0000"/>
              </a:solidFill>
              <a:latin typeface="Arial" pitchFamily="34" charset="0"/>
              <a:cs typeface="Arial" pitchFamily="34" charset="0"/>
            </a:endParaRPr>
          </a:p>
          <a:p>
            <a:pPr marL="0" indent="0" algn="just" eaLnBrk="1" hangingPunct="1">
              <a:spcBef>
                <a:spcPts val="1200"/>
              </a:spcBef>
              <a:buNone/>
            </a:pPr>
            <a:endParaRPr lang="en-US" altLang="vi-VN"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42910" y="0"/>
            <a:ext cx="8229600" cy="990600"/>
          </a:xfrm>
        </p:spPr>
        <p:txBody>
          <a:bodyPr/>
          <a:lstStyle/>
          <a:p>
            <a:pPr eaLnBrk="1" hangingPunct="1"/>
            <a:r>
              <a:rPr lang="pt-BR" altLang="vi-VN" sz="3800" b="1" dirty="0"/>
              <a:t>ĐỊNH NGHĨA TRƯỜNG HỢP BỆNH (1)</a:t>
            </a:r>
            <a:endParaRPr lang="en-US" altLang="vi-VN" sz="3800" dirty="0"/>
          </a:p>
        </p:txBody>
      </p:sp>
      <p:sp>
        <p:nvSpPr>
          <p:cNvPr id="3" name="Content Placeholder 2"/>
          <p:cNvSpPr>
            <a:spLocks noGrp="1"/>
          </p:cNvSpPr>
          <p:nvPr>
            <p:ph idx="1"/>
          </p:nvPr>
        </p:nvSpPr>
        <p:spPr>
          <a:xfrm>
            <a:off x="428596" y="928670"/>
            <a:ext cx="8429684" cy="5395930"/>
          </a:xfrm>
        </p:spPr>
        <p:txBody>
          <a:bodyPr rtlCol="0">
            <a:noAutofit/>
          </a:bodyPr>
          <a:lstStyle/>
          <a:p>
            <a:pPr marL="514350" indent="-514350" algn="just" eaLnBrk="1" fontAlgn="auto" hangingPunct="1">
              <a:spcAft>
                <a:spcPts val="600"/>
              </a:spcAft>
              <a:buFont typeface="Arial" pitchFamily="34" charset="0"/>
              <a:buAutoNum type="arabicPeriod"/>
              <a:defRPr/>
            </a:pPr>
            <a:r>
              <a:rPr lang="pt-BR" b="1" smtClean="0">
                <a:solidFill>
                  <a:srgbClr val="C00000"/>
                </a:solidFill>
                <a:latin typeface="Times New Roman" pitchFamily="18" charset="0"/>
                <a:cs typeface="Times New Roman" pitchFamily="18" charset="0"/>
              </a:rPr>
              <a:t>Trường hợp nghi ngờ:</a:t>
            </a:r>
            <a:r>
              <a:rPr lang="vi-VN" b="1" smtClean="0">
                <a:solidFill>
                  <a:srgbClr val="C00000"/>
                </a:solidFill>
                <a:latin typeface="Times New Roman" pitchFamily="18" charset="0"/>
                <a:cs typeface="Times New Roman" pitchFamily="18" charset="0"/>
              </a:rPr>
              <a:t> </a:t>
            </a:r>
            <a:r>
              <a:rPr lang="vi-VN" sz="2400" smtClean="0"/>
              <a:t>Là trường hợp có ít nhất một trong các triệu chứng sốt hoặc ho hoặc khó thở hoặc viêm phổi và có một trong các yếu tố dịch tễ sau:</a:t>
            </a:r>
          </a:p>
          <a:p>
            <a:pPr algn="just" eaLnBrk="1" fontAlgn="auto" hangingPunct="1">
              <a:spcAft>
                <a:spcPts val="600"/>
              </a:spcAft>
              <a:buFontTx/>
              <a:buChar char="-"/>
              <a:defRPr/>
            </a:pPr>
            <a:r>
              <a:rPr lang="vi-VN" sz="2400" smtClean="0"/>
              <a:t>Nhập cảnh vào Việt Nam từ Trung Quốc hoặc từng qua Trung Quốc trong vòng 14 ngày kể từ ngày nhập cảnh;</a:t>
            </a:r>
            <a:endParaRPr lang="en-US" sz="2400" smtClean="0"/>
          </a:p>
          <a:p>
            <a:pPr algn="just">
              <a:buFontTx/>
              <a:buChar char="-"/>
            </a:pPr>
            <a:r>
              <a:rPr lang="vi-VN" sz="2400" smtClean="0"/>
              <a:t>Nhập cảnh vào Việt Nam từ quốc gia, vùng lãnh thổ khác ngoài Trung Quốc có có dịch xác định + với CoViD19;</a:t>
            </a:r>
            <a:endParaRPr lang="en-US" sz="2400" smtClean="0"/>
          </a:p>
          <a:p>
            <a:pPr algn="just">
              <a:buFontTx/>
              <a:buChar char="-"/>
            </a:pPr>
            <a:r>
              <a:rPr lang="vi-VN" sz="2400" smtClean="0"/>
              <a:t>Có tiền sử đến/ở/về từ ổ dịch đang hoạt động tại Việt Nam14 ngày trước khi khởi phát bệnh;</a:t>
            </a:r>
          </a:p>
          <a:p>
            <a:pPr marL="0" indent="0" algn="just" eaLnBrk="1" fontAlgn="auto" hangingPunct="1">
              <a:spcAft>
                <a:spcPts val="600"/>
              </a:spcAft>
              <a:buFont typeface="Arial" pitchFamily="34" charset="0"/>
              <a:buNone/>
              <a:defRPr/>
            </a:pPr>
            <a:endParaRPr lang="pt-BR" sz="2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71472" y="0"/>
            <a:ext cx="8229600" cy="990600"/>
          </a:xfrm>
        </p:spPr>
        <p:txBody>
          <a:bodyPr/>
          <a:lstStyle/>
          <a:p>
            <a:pPr eaLnBrk="1" hangingPunct="1"/>
            <a:r>
              <a:rPr lang="pt-BR" altLang="vi-VN" sz="3800" b="1" dirty="0"/>
              <a:t>ĐỊNH NGHĨA TRƯỜNG HỢP BỆNH (2)</a:t>
            </a:r>
            <a:endParaRPr lang="en-US" altLang="vi-VN" sz="3800" dirty="0"/>
          </a:p>
        </p:txBody>
      </p:sp>
      <p:sp>
        <p:nvSpPr>
          <p:cNvPr id="3" name="Content Placeholder 2"/>
          <p:cNvSpPr>
            <a:spLocks noGrp="1"/>
          </p:cNvSpPr>
          <p:nvPr>
            <p:ph idx="1"/>
          </p:nvPr>
        </p:nvSpPr>
        <p:spPr>
          <a:xfrm>
            <a:off x="428596" y="1357298"/>
            <a:ext cx="8458200" cy="4967286"/>
          </a:xfrm>
        </p:spPr>
        <p:txBody>
          <a:bodyPr rtlCol="0">
            <a:noAutofit/>
          </a:bodyPr>
          <a:lstStyle/>
          <a:p>
            <a:pPr>
              <a:buNone/>
            </a:pPr>
            <a:r>
              <a:rPr lang="vi-VN" b="1" smtClean="0">
                <a:solidFill>
                  <a:srgbClr val="C00000"/>
                </a:solidFill>
              </a:rPr>
              <a:t>2. Trường hợp bệnh xác định</a:t>
            </a:r>
          </a:p>
          <a:p>
            <a:pPr>
              <a:buNone/>
            </a:pPr>
            <a:endParaRPr lang="vi-VN" sz="2400" smtClean="0"/>
          </a:p>
          <a:p>
            <a:pPr algn="just"/>
            <a:r>
              <a:rPr lang="vi-VN" sz="2800" smtClean="0"/>
              <a:t>Là trường hợp bệnh nghi ngờ có xét nghiệm khẳng định nhiễm vi rút nCoV.</a:t>
            </a:r>
          </a:p>
          <a:p>
            <a:pPr marL="0" indent="0" eaLnBrk="1" fontAlgn="auto" hangingPunct="1">
              <a:spcAft>
                <a:spcPts val="600"/>
              </a:spcAft>
              <a:buFont typeface="Arial" pitchFamily="34" charset="0"/>
              <a:buNone/>
              <a:defRPr/>
            </a:pPr>
            <a:r>
              <a:rPr lang="en-US" sz="2800" smtClean="0"/>
              <a:t> </a:t>
            </a:r>
            <a:endParaRPr lang="en-US" sz="2800" dirty="0"/>
          </a:p>
          <a:p>
            <a:pPr marL="0" indent="0" eaLnBrk="1" fontAlgn="auto" hangingPunct="1">
              <a:spcAft>
                <a:spcPts val="600"/>
              </a:spcAft>
              <a:buFont typeface="Arial" pitchFamily="34" charset="0"/>
              <a:buNone/>
              <a:defRPr/>
            </a:pPr>
            <a:endParaRPr lang="pt-BR" sz="2400" dirty="0"/>
          </a:p>
        </p:txBody>
      </p:sp>
    </p:spTree>
    <p:extLst>
      <p:ext uri="{BB962C8B-B14F-4D97-AF65-F5344CB8AC3E}">
        <p14:creationId xmlns:p14="http://schemas.microsoft.com/office/powerpoint/2010/main" xmlns="" val="20086671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71472" y="0"/>
            <a:ext cx="8229600" cy="990600"/>
          </a:xfrm>
        </p:spPr>
        <p:txBody>
          <a:bodyPr/>
          <a:lstStyle/>
          <a:p>
            <a:pPr eaLnBrk="1" hangingPunct="1"/>
            <a:r>
              <a:rPr lang="pt-BR" altLang="vi-VN" sz="3800" b="1" dirty="0"/>
              <a:t>ĐỊNH NGHĨA TRƯỜNG HỢP </a:t>
            </a:r>
            <a:r>
              <a:rPr lang="pt-BR" altLang="vi-VN" sz="3800" b="1"/>
              <a:t>BỆNH </a:t>
            </a:r>
            <a:r>
              <a:rPr lang="pt-BR" altLang="vi-VN" sz="3800" b="1" smtClean="0"/>
              <a:t>(</a:t>
            </a:r>
            <a:r>
              <a:rPr lang="vi-VN" altLang="vi-VN" sz="3800" b="1" smtClean="0"/>
              <a:t>3</a:t>
            </a:r>
            <a:r>
              <a:rPr lang="pt-BR" altLang="vi-VN" sz="3800" b="1" smtClean="0"/>
              <a:t>)</a:t>
            </a:r>
            <a:endParaRPr lang="en-US" altLang="vi-VN" sz="3800" dirty="0"/>
          </a:p>
        </p:txBody>
      </p:sp>
      <p:sp>
        <p:nvSpPr>
          <p:cNvPr id="3" name="Content Placeholder 2"/>
          <p:cNvSpPr>
            <a:spLocks noGrp="1"/>
          </p:cNvSpPr>
          <p:nvPr>
            <p:ph idx="1"/>
          </p:nvPr>
        </p:nvSpPr>
        <p:spPr>
          <a:xfrm>
            <a:off x="500034" y="1169368"/>
            <a:ext cx="8320438" cy="5688632"/>
          </a:xfrm>
        </p:spPr>
        <p:txBody>
          <a:bodyPr rtlCol="0">
            <a:noAutofit/>
          </a:bodyPr>
          <a:lstStyle/>
          <a:p>
            <a:pPr algn="just">
              <a:buNone/>
            </a:pPr>
            <a:r>
              <a:rPr lang="vi-VN" b="1" smtClean="0">
                <a:solidFill>
                  <a:srgbClr val="C00000"/>
                </a:solidFill>
                <a:cs typeface="Times New Roman" pitchFamily="18" charset="0"/>
              </a:rPr>
              <a:t>3. Trường hợp có tiếp xúc gần </a:t>
            </a:r>
          </a:p>
          <a:p>
            <a:pPr algn="just">
              <a:buNone/>
            </a:pPr>
            <a:endParaRPr lang="vi-VN" sz="1400" b="1" smtClean="0">
              <a:solidFill>
                <a:srgbClr val="C00000"/>
              </a:solidFill>
              <a:cs typeface="Times New Roman" pitchFamily="18" charset="0"/>
            </a:endParaRPr>
          </a:p>
          <a:p>
            <a:pPr algn="just">
              <a:buFontTx/>
              <a:buChar char="-"/>
            </a:pPr>
            <a:r>
              <a:rPr lang="vi-VN" sz="2600" smtClean="0">
                <a:latin typeface="Arial" pitchFamily="34" charset="0"/>
                <a:cs typeface="Arial" pitchFamily="34" charset="0"/>
              </a:rPr>
              <a:t>Nhân viên y tế trực tiếp điều tra dịch tễ, lấy mẫu bệnh phẩm, xét nghiệm, chăm sóc, điều trị </a:t>
            </a:r>
            <a:r>
              <a:rPr lang="en-US" sz="2600" smtClean="0">
                <a:latin typeface="Arial" pitchFamily="34" charset="0"/>
                <a:cs typeface="Arial" pitchFamily="34" charset="0"/>
              </a:rPr>
              <a:t>THB.</a:t>
            </a:r>
          </a:p>
          <a:p>
            <a:pPr algn="just">
              <a:buFontTx/>
              <a:buChar char="-"/>
            </a:pPr>
            <a:r>
              <a:rPr lang="vi-VN" sz="2600" smtClean="0">
                <a:latin typeface="Arial" pitchFamily="34" charset="0"/>
                <a:cs typeface="Arial" pitchFamily="34" charset="0"/>
              </a:rPr>
              <a:t>Người sống trong cùng gia đình với </a:t>
            </a:r>
            <a:r>
              <a:rPr lang="en-US" sz="2600" smtClean="0">
                <a:latin typeface="Arial" pitchFamily="34" charset="0"/>
                <a:cs typeface="Arial" pitchFamily="34" charset="0"/>
              </a:rPr>
              <a:t>THB.</a:t>
            </a:r>
          </a:p>
          <a:p>
            <a:pPr algn="just">
              <a:buFontTx/>
              <a:buChar char="-"/>
            </a:pPr>
            <a:r>
              <a:rPr lang="vi-VN" sz="2600" smtClean="0">
                <a:latin typeface="Arial" pitchFamily="34" charset="0"/>
                <a:cs typeface="Arial" pitchFamily="34" charset="0"/>
              </a:rPr>
              <a:t>Người cùng làm việc hoặc ở cùng phòng làm việc với </a:t>
            </a:r>
            <a:r>
              <a:rPr lang="en-US" sz="2600" smtClean="0">
                <a:latin typeface="Arial" pitchFamily="34" charset="0"/>
                <a:cs typeface="Arial" pitchFamily="34" charset="0"/>
              </a:rPr>
              <a:t>THB.</a:t>
            </a:r>
          </a:p>
          <a:p>
            <a:pPr algn="just">
              <a:buFontTx/>
              <a:buChar char="-"/>
            </a:pPr>
            <a:r>
              <a:rPr lang="vi-VN" sz="2600" smtClean="0">
                <a:latin typeface="Arial" pitchFamily="34" charset="0"/>
                <a:cs typeface="Arial" pitchFamily="34" charset="0"/>
              </a:rPr>
              <a:t>Người cùng nhóm du lịch, đoàn công tác, nhóm vui chơi… và bất cứ người nào có tiếp xúc gần với </a:t>
            </a:r>
            <a:r>
              <a:rPr lang="en-US" sz="2600" smtClean="0">
                <a:latin typeface="Arial" pitchFamily="34" charset="0"/>
                <a:cs typeface="Arial" pitchFamily="34" charset="0"/>
              </a:rPr>
              <a:t>THB.</a:t>
            </a:r>
          </a:p>
          <a:p>
            <a:pPr algn="just">
              <a:buFontTx/>
              <a:buChar char="-"/>
            </a:pPr>
            <a:r>
              <a:rPr lang="vi-VN" sz="2600" smtClean="0">
                <a:latin typeface="Arial" pitchFamily="34" charset="0"/>
                <a:cs typeface="Arial" pitchFamily="34" charset="0"/>
              </a:rPr>
              <a:t>Người ngồi cùng hàng hoặc trước sau hai hàng ghế trên cùng một chuyến xe/toa tàu/máy bay với </a:t>
            </a:r>
            <a:r>
              <a:rPr lang="en-US" sz="2600" smtClean="0">
                <a:latin typeface="Arial" pitchFamily="34" charset="0"/>
                <a:cs typeface="Arial" pitchFamily="34" charset="0"/>
              </a:rPr>
              <a:t>THB.</a:t>
            </a:r>
            <a:endParaRPr lang="pt-BR" sz="2600" dirty="0">
              <a:latin typeface="Arial" pitchFamily="34" charset="0"/>
              <a:cs typeface="Arial" pitchFamily="34" charset="0"/>
            </a:endParaRPr>
          </a:p>
        </p:txBody>
      </p:sp>
    </p:spTree>
    <p:extLst>
      <p:ext uri="{BB962C8B-B14F-4D97-AF65-F5344CB8AC3E}">
        <p14:creationId xmlns:p14="http://schemas.microsoft.com/office/powerpoint/2010/main" xmlns="" val="2008667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533400" y="1371600"/>
            <a:ext cx="8182004" cy="4953000"/>
          </a:xfrm>
        </p:spPr>
        <p:txBody>
          <a:bodyPr/>
          <a:lstStyle/>
          <a:p>
            <a:pPr>
              <a:buNone/>
            </a:pPr>
            <a:r>
              <a:rPr lang="vi-VN" b="1" smtClean="0">
                <a:solidFill>
                  <a:srgbClr val="C00000"/>
                </a:solidFill>
                <a:latin typeface="Arial" pitchFamily="34" charset="0"/>
                <a:cs typeface="Arial" pitchFamily="34" charset="0"/>
              </a:rPr>
              <a:t>4. Trường hợp có liên quan khác</a:t>
            </a:r>
          </a:p>
          <a:p>
            <a:pPr>
              <a:buNone/>
            </a:pPr>
            <a:endParaRPr lang="vi-VN" sz="1400" b="1" smtClean="0">
              <a:solidFill>
                <a:srgbClr val="C00000"/>
              </a:solidFill>
              <a:latin typeface="Arial" pitchFamily="34" charset="0"/>
              <a:cs typeface="Arial" pitchFamily="34" charset="0"/>
            </a:endParaRPr>
          </a:p>
          <a:p>
            <a:pPr algn="just">
              <a:buFontTx/>
              <a:buChar char="-"/>
            </a:pPr>
            <a:r>
              <a:rPr lang="vi-VN" sz="2400" smtClean="0">
                <a:latin typeface="Arial" pitchFamily="34" charset="0"/>
                <a:cs typeface="Arial" pitchFamily="34" charset="0"/>
              </a:rPr>
              <a:t>Người nhập cảnh vào Việt Nam đến từ Hồ Bắc, Trung Quốc hoặc từng đi qua tỉnh Hồ Bắc, Trung Quốc trong vòng 14 ngày kể từ ngày nhập cảnh.</a:t>
            </a:r>
          </a:p>
          <a:p>
            <a:pPr algn="just">
              <a:buFontTx/>
              <a:buChar char="-"/>
            </a:pPr>
            <a:r>
              <a:rPr lang="vi-VN" sz="2400" smtClean="0">
                <a:latin typeface="Arial" pitchFamily="34" charset="0"/>
                <a:cs typeface="Arial" pitchFamily="34" charset="0"/>
              </a:rPr>
              <a:t>Người nhập cảnh vào Việt Nam từ Trung Quốc hoặc từng đi qua Trung Quốc(trừ tỉnh Hồ Bắc) trong vòng 14 ngày kể từ ngày nhập cảnh.</a:t>
            </a:r>
            <a:endParaRPr lang="vi-VN" sz="2400">
              <a:latin typeface="Arial" pitchFamily="34" charset="0"/>
              <a:cs typeface="Arial" pitchFamily="34" charset="0"/>
            </a:endParaRPr>
          </a:p>
        </p:txBody>
      </p:sp>
      <p:sp>
        <p:nvSpPr>
          <p:cNvPr id="24579" name="Title 1"/>
          <p:cNvSpPr>
            <a:spLocks noGrp="1"/>
          </p:cNvSpPr>
          <p:nvPr>
            <p:ph type="title"/>
          </p:nvPr>
        </p:nvSpPr>
        <p:spPr>
          <a:xfrm>
            <a:off x="609600" y="381000"/>
            <a:ext cx="8229600" cy="990600"/>
          </a:xfrm>
        </p:spPr>
        <p:txBody>
          <a:bodyPr/>
          <a:lstStyle/>
          <a:p>
            <a:pPr eaLnBrk="1" hangingPunct="1"/>
            <a:r>
              <a:rPr lang="pt-BR" altLang="vi-VN" sz="4000" b="1" dirty="0"/>
              <a:t>ĐỊNH NGHĨA TRƯỜNG HỢP </a:t>
            </a:r>
            <a:r>
              <a:rPr lang="pt-BR" altLang="vi-VN" sz="4000" b="1"/>
              <a:t>BỆNH </a:t>
            </a:r>
            <a:r>
              <a:rPr lang="pt-BR" altLang="vi-VN" sz="4000" b="1" smtClean="0"/>
              <a:t>(</a:t>
            </a:r>
            <a:r>
              <a:rPr lang="vi-VN" altLang="vi-VN" sz="4000" b="1" smtClean="0"/>
              <a:t>4</a:t>
            </a:r>
            <a:r>
              <a:rPr lang="pt-BR" altLang="vi-VN" sz="4000" b="1" smtClean="0"/>
              <a:t>)</a:t>
            </a:r>
            <a:endParaRPr lang="en-US" altLang="vi-VN"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285728"/>
            <a:ext cx="8229600" cy="1085872"/>
          </a:xfrm>
        </p:spPr>
        <p:txBody>
          <a:bodyPr/>
          <a:lstStyle/>
          <a:p>
            <a:pPr eaLnBrk="1" hangingPunct="1"/>
            <a:r>
              <a:rPr lang="pt-BR" altLang="vi-VN" sz="4000" b="1">
                <a:solidFill>
                  <a:srgbClr val="C00000"/>
                </a:solidFill>
              </a:rPr>
              <a:t>ĐỊNH NGHĨA Ổ</a:t>
            </a:r>
            <a:r>
              <a:rPr lang="pt-BR" altLang="vi-VN" sz="3600" b="1">
                <a:solidFill>
                  <a:srgbClr val="C00000"/>
                </a:solidFill>
              </a:rPr>
              <a:t> </a:t>
            </a:r>
            <a:r>
              <a:rPr lang="pt-BR" altLang="vi-VN" sz="4000" b="1">
                <a:solidFill>
                  <a:srgbClr val="C00000"/>
                </a:solidFill>
              </a:rPr>
              <a:t>DỊCH</a:t>
            </a:r>
            <a:endParaRPr lang="en-US" altLang="vi-VN" sz="4000" b="1">
              <a:solidFill>
                <a:srgbClr val="C00000"/>
              </a:solidFill>
            </a:endParaRPr>
          </a:p>
        </p:txBody>
      </p:sp>
      <p:sp>
        <p:nvSpPr>
          <p:cNvPr id="27651" name="Content Placeholder 2"/>
          <p:cNvSpPr>
            <a:spLocks noGrp="1"/>
          </p:cNvSpPr>
          <p:nvPr>
            <p:ph idx="1"/>
          </p:nvPr>
        </p:nvSpPr>
        <p:spPr>
          <a:xfrm>
            <a:off x="533400" y="1447800"/>
            <a:ext cx="8229600" cy="4800600"/>
          </a:xfrm>
        </p:spPr>
        <p:txBody>
          <a:bodyPr/>
          <a:lstStyle/>
          <a:p>
            <a:pPr eaLnBrk="1" hangingPunct="1"/>
            <a:r>
              <a:rPr lang="vi-VN" altLang="vi-VN" b="1" dirty="0">
                <a:latin typeface="+mj-lt"/>
                <a:ea typeface="Calibri" pitchFamily="34" charset="0"/>
                <a:cs typeface="Calibri" pitchFamily="34" charset="0"/>
              </a:rPr>
              <a:t>Ổ </a:t>
            </a:r>
            <a:r>
              <a:rPr lang="vi-VN" altLang="vi-VN" b="1" dirty="0" err="1">
                <a:latin typeface="+mj-lt"/>
                <a:ea typeface="Calibri" pitchFamily="34" charset="0"/>
                <a:cs typeface="Calibri" pitchFamily="34" charset="0"/>
              </a:rPr>
              <a:t>dịch</a:t>
            </a:r>
            <a:r>
              <a:rPr lang="vi-VN" altLang="vi-VN" b="1" dirty="0">
                <a:latin typeface="+mj-lt"/>
                <a:ea typeface="Calibri" pitchFamily="34" charset="0"/>
                <a:cs typeface="Calibri" pitchFamily="34" charset="0"/>
              </a:rPr>
              <a:t>: </a:t>
            </a:r>
            <a:endParaRPr lang="en-US" altLang="vi-VN" b="1" dirty="0">
              <a:latin typeface="+mj-lt"/>
              <a:ea typeface="Calibri" pitchFamily="34" charset="0"/>
              <a:cs typeface="Calibri" pitchFamily="34" charset="0"/>
            </a:endParaRPr>
          </a:p>
          <a:p>
            <a:pPr eaLnBrk="1" hangingPunct="1">
              <a:spcAft>
                <a:spcPts val="1200"/>
              </a:spcAft>
              <a:buFont typeface="Arial" pitchFamily="34" charset="0"/>
              <a:buNone/>
            </a:pPr>
            <a:r>
              <a:rPr lang="en-US" altLang="vi-VN" b="1" dirty="0">
                <a:latin typeface="+mj-lt"/>
                <a:ea typeface="Calibri" pitchFamily="34" charset="0"/>
                <a:cs typeface="Calibri" pitchFamily="34" charset="0"/>
              </a:rPr>
              <a:t>	</a:t>
            </a:r>
            <a:r>
              <a:rPr lang="en-US" altLang="vi-VN" dirty="0" err="1">
                <a:latin typeface="+mj-lt"/>
              </a:rPr>
              <a:t>Một</a:t>
            </a:r>
            <a:r>
              <a:rPr lang="en-US" altLang="vi-VN" dirty="0">
                <a:latin typeface="+mj-lt"/>
              </a:rPr>
              <a:t> </a:t>
            </a:r>
            <a:r>
              <a:rPr lang="en-US" altLang="vi-VN" dirty="0" err="1">
                <a:latin typeface="+mj-lt"/>
              </a:rPr>
              <a:t>nơi</a:t>
            </a:r>
            <a:r>
              <a:rPr lang="en-US" altLang="vi-VN" dirty="0">
                <a:latin typeface="+mj-lt"/>
              </a:rPr>
              <a:t> (</a:t>
            </a:r>
            <a:r>
              <a:rPr lang="en-US" altLang="vi-VN" dirty="0" err="1">
                <a:latin typeface="+mj-lt"/>
              </a:rPr>
              <a:t>thôn</a:t>
            </a:r>
            <a:r>
              <a:rPr lang="en-US" altLang="vi-VN" dirty="0">
                <a:latin typeface="+mj-lt"/>
              </a:rPr>
              <a:t>, </a:t>
            </a:r>
            <a:r>
              <a:rPr lang="en-US" altLang="vi-VN" dirty="0" err="1">
                <a:latin typeface="+mj-lt"/>
              </a:rPr>
              <a:t>xóm</a:t>
            </a:r>
            <a:r>
              <a:rPr lang="en-US" altLang="vi-VN" dirty="0">
                <a:latin typeface="+mj-lt"/>
              </a:rPr>
              <a:t>, </a:t>
            </a:r>
            <a:r>
              <a:rPr lang="en-US" altLang="vi-VN" dirty="0" err="1">
                <a:latin typeface="+mj-lt"/>
              </a:rPr>
              <a:t>đội</a:t>
            </a:r>
            <a:r>
              <a:rPr lang="en-US" altLang="vi-VN" dirty="0">
                <a:latin typeface="+mj-lt"/>
              </a:rPr>
              <a:t>/</a:t>
            </a:r>
            <a:r>
              <a:rPr lang="en-US" altLang="vi-VN" dirty="0" err="1">
                <a:latin typeface="+mj-lt"/>
              </a:rPr>
              <a:t>tổ</a:t>
            </a:r>
            <a:r>
              <a:rPr lang="en-US" altLang="vi-VN" dirty="0">
                <a:latin typeface="+mj-lt"/>
              </a:rPr>
              <a:t> </a:t>
            </a:r>
            <a:r>
              <a:rPr lang="en-US" altLang="vi-VN" dirty="0" err="1">
                <a:latin typeface="+mj-lt"/>
              </a:rPr>
              <a:t>dân</a:t>
            </a:r>
            <a:r>
              <a:rPr lang="en-US" altLang="vi-VN" dirty="0">
                <a:latin typeface="+mj-lt"/>
              </a:rPr>
              <a:t> </a:t>
            </a:r>
            <a:r>
              <a:rPr lang="en-US" altLang="vi-VN" dirty="0" err="1">
                <a:latin typeface="+mj-lt"/>
              </a:rPr>
              <a:t>phố</a:t>
            </a:r>
            <a:r>
              <a:rPr lang="en-US" altLang="vi-VN" dirty="0">
                <a:latin typeface="+mj-lt"/>
              </a:rPr>
              <a:t>/</a:t>
            </a:r>
            <a:r>
              <a:rPr lang="en-US" altLang="vi-VN" dirty="0" err="1">
                <a:latin typeface="+mj-lt"/>
              </a:rPr>
              <a:t>đơn</a:t>
            </a:r>
            <a:r>
              <a:rPr lang="en-US" altLang="vi-VN" dirty="0">
                <a:latin typeface="+mj-lt"/>
              </a:rPr>
              <a:t> </a:t>
            </a:r>
            <a:r>
              <a:rPr lang="en-US" altLang="vi-VN" dirty="0" err="1">
                <a:latin typeface="+mj-lt"/>
              </a:rPr>
              <a:t>vị</a:t>
            </a:r>
            <a:r>
              <a:rPr lang="en-US" altLang="vi-VN" dirty="0">
                <a:latin typeface="+mj-lt"/>
              </a:rPr>
              <a:t>…) </a:t>
            </a:r>
            <a:r>
              <a:rPr lang="en-US" altLang="vi-VN" dirty="0" err="1">
                <a:latin typeface="+mj-lt"/>
              </a:rPr>
              <a:t>ghi</a:t>
            </a:r>
            <a:r>
              <a:rPr lang="en-US" altLang="vi-VN" dirty="0">
                <a:latin typeface="+mj-lt"/>
              </a:rPr>
              <a:t> </a:t>
            </a:r>
            <a:r>
              <a:rPr lang="en-US" altLang="vi-VN" dirty="0" err="1">
                <a:latin typeface="+mj-lt"/>
              </a:rPr>
              <a:t>nhận</a:t>
            </a:r>
            <a:r>
              <a:rPr lang="en-US" altLang="vi-VN" dirty="0">
                <a:latin typeface="+mj-lt"/>
              </a:rPr>
              <a:t> 1 </a:t>
            </a:r>
            <a:r>
              <a:rPr lang="en-US" altLang="vi-VN" dirty="0" err="1">
                <a:latin typeface="+mj-lt"/>
              </a:rPr>
              <a:t>trường</a:t>
            </a:r>
            <a:r>
              <a:rPr lang="en-US" altLang="vi-VN" dirty="0">
                <a:latin typeface="+mj-lt"/>
              </a:rPr>
              <a:t> </a:t>
            </a:r>
            <a:r>
              <a:rPr lang="en-US" altLang="vi-VN" dirty="0" err="1">
                <a:latin typeface="+mj-lt"/>
              </a:rPr>
              <a:t>hợp</a:t>
            </a:r>
            <a:r>
              <a:rPr lang="en-US" altLang="vi-VN" dirty="0">
                <a:latin typeface="+mj-lt"/>
              </a:rPr>
              <a:t> </a:t>
            </a:r>
            <a:r>
              <a:rPr lang="en-US" altLang="vi-VN" dirty="0" err="1">
                <a:latin typeface="+mj-lt"/>
              </a:rPr>
              <a:t>xác</a:t>
            </a:r>
            <a:r>
              <a:rPr lang="en-US" altLang="vi-VN" dirty="0">
                <a:latin typeface="+mj-lt"/>
              </a:rPr>
              <a:t> </a:t>
            </a:r>
            <a:r>
              <a:rPr lang="en-US" altLang="vi-VN" dirty="0" err="1">
                <a:latin typeface="+mj-lt"/>
              </a:rPr>
              <a:t>định</a:t>
            </a:r>
            <a:r>
              <a:rPr lang="en-US" altLang="vi-VN" dirty="0">
                <a:latin typeface="+mj-lt"/>
              </a:rPr>
              <a:t> </a:t>
            </a:r>
            <a:r>
              <a:rPr lang="en-US" altLang="vi-VN" dirty="0" err="1">
                <a:latin typeface="+mj-lt"/>
              </a:rPr>
              <a:t>trở</a:t>
            </a:r>
            <a:r>
              <a:rPr lang="en-US" altLang="vi-VN" dirty="0">
                <a:latin typeface="+mj-lt"/>
              </a:rPr>
              <a:t> </a:t>
            </a:r>
            <a:r>
              <a:rPr lang="en-US" altLang="vi-VN" dirty="0" err="1">
                <a:latin typeface="+mj-lt"/>
              </a:rPr>
              <a:t>lên</a:t>
            </a:r>
            <a:r>
              <a:rPr lang="en-US" altLang="vi-VN" dirty="0">
                <a:latin typeface="+mj-lt"/>
              </a:rPr>
              <a:t>.</a:t>
            </a:r>
            <a:endParaRPr lang="pt-BR" altLang="vi-VN" dirty="0">
              <a:latin typeface="+mj-lt"/>
              <a:ea typeface="Calibri" pitchFamily="34" charset="0"/>
              <a:cs typeface="Calibri" pitchFamily="34" charset="0"/>
            </a:endParaRPr>
          </a:p>
          <a:p>
            <a:pPr eaLnBrk="1" hangingPunct="1"/>
            <a:r>
              <a:rPr lang="pt-BR" altLang="vi-VN" b="1" dirty="0">
                <a:latin typeface="+mj-lt"/>
              </a:rPr>
              <a:t>Ổ dịch chấm dứt:</a:t>
            </a:r>
            <a:r>
              <a:rPr lang="pt-BR" altLang="vi-VN" dirty="0">
                <a:latin typeface="+mj-lt"/>
              </a:rPr>
              <a:t> </a:t>
            </a:r>
          </a:p>
          <a:p>
            <a:pPr eaLnBrk="1" hangingPunct="1">
              <a:buNone/>
            </a:pPr>
            <a:r>
              <a:rPr lang="pt-BR" altLang="vi-VN" dirty="0">
                <a:latin typeface="+mj-lt"/>
              </a:rPr>
              <a:t>	</a:t>
            </a:r>
            <a:r>
              <a:rPr lang="en-US" altLang="vi-VN" dirty="0" err="1">
                <a:latin typeface="+mj-lt"/>
              </a:rPr>
              <a:t>Khi</a:t>
            </a:r>
            <a:r>
              <a:rPr lang="en-US" altLang="vi-VN" dirty="0">
                <a:latin typeface="+mj-lt"/>
              </a:rPr>
              <a:t> </a:t>
            </a:r>
            <a:r>
              <a:rPr lang="en-US" altLang="vi-VN" dirty="0" err="1">
                <a:latin typeface="+mj-lt"/>
              </a:rPr>
              <a:t>không</a:t>
            </a:r>
            <a:r>
              <a:rPr lang="en-US" altLang="vi-VN" dirty="0">
                <a:latin typeface="+mj-lt"/>
              </a:rPr>
              <a:t> </a:t>
            </a:r>
            <a:r>
              <a:rPr lang="en-US" altLang="vi-VN" dirty="0" err="1">
                <a:latin typeface="+mj-lt"/>
              </a:rPr>
              <a:t>ghi</a:t>
            </a:r>
            <a:r>
              <a:rPr lang="en-US" altLang="vi-VN" dirty="0">
                <a:latin typeface="+mj-lt"/>
              </a:rPr>
              <a:t> </a:t>
            </a:r>
            <a:r>
              <a:rPr lang="en-US" altLang="vi-VN" dirty="0" err="1">
                <a:latin typeface="+mj-lt"/>
              </a:rPr>
              <a:t>nhận</a:t>
            </a:r>
            <a:r>
              <a:rPr lang="en-US" altLang="vi-VN" dirty="0">
                <a:latin typeface="+mj-lt"/>
              </a:rPr>
              <a:t> </a:t>
            </a:r>
            <a:r>
              <a:rPr lang="en-US" altLang="vi-VN" dirty="0" err="1">
                <a:latin typeface="+mj-lt"/>
              </a:rPr>
              <a:t>trường</a:t>
            </a:r>
            <a:r>
              <a:rPr lang="en-US" altLang="vi-VN" dirty="0">
                <a:latin typeface="+mj-lt"/>
              </a:rPr>
              <a:t> </a:t>
            </a:r>
            <a:r>
              <a:rPr lang="en-US" altLang="vi-VN" dirty="0" err="1">
                <a:latin typeface="+mj-lt"/>
              </a:rPr>
              <a:t>hợp</a:t>
            </a:r>
            <a:r>
              <a:rPr lang="en-US" altLang="vi-VN" dirty="0">
                <a:latin typeface="+mj-lt"/>
              </a:rPr>
              <a:t> </a:t>
            </a:r>
            <a:r>
              <a:rPr lang="en-US" altLang="vi-VN" dirty="0" err="1">
                <a:latin typeface="+mj-lt"/>
              </a:rPr>
              <a:t>mắc</a:t>
            </a:r>
            <a:r>
              <a:rPr lang="en-US" altLang="vi-VN" dirty="0">
                <a:latin typeface="+mj-lt"/>
              </a:rPr>
              <a:t> </a:t>
            </a:r>
            <a:r>
              <a:rPr lang="en-US" altLang="vi-VN" dirty="0" err="1">
                <a:latin typeface="+mj-lt"/>
              </a:rPr>
              <a:t>mới</a:t>
            </a:r>
            <a:r>
              <a:rPr lang="en-US" altLang="vi-VN" dirty="0">
                <a:latin typeface="+mj-lt"/>
              </a:rPr>
              <a:t> </a:t>
            </a:r>
            <a:r>
              <a:rPr lang="en-US" altLang="vi-VN" dirty="0" err="1">
                <a:latin typeface="+mj-lt"/>
              </a:rPr>
              <a:t>trong</a:t>
            </a:r>
            <a:r>
              <a:rPr lang="en-US" altLang="vi-VN" dirty="0">
                <a:latin typeface="+mj-lt"/>
              </a:rPr>
              <a:t> </a:t>
            </a:r>
            <a:r>
              <a:rPr lang="en-US" altLang="vi-VN" err="1">
                <a:latin typeface="+mj-lt"/>
              </a:rPr>
              <a:t>vòng</a:t>
            </a:r>
            <a:r>
              <a:rPr lang="en-US" altLang="vi-VN">
                <a:latin typeface="+mj-lt"/>
              </a:rPr>
              <a:t> </a:t>
            </a:r>
            <a:r>
              <a:rPr lang="en-US" altLang="vi-VN" b="1" i="1" smtClean="0">
                <a:solidFill>
                  <a:srgbClr val="FF0000"/>
                </a:solidFill>
                <a:latin typeface="+mj-lt"/>
              </a:rPr>
              <a:t>28 </a:t>
            </a:r>
            <a:r>
              <a:rPr lang="en-US" altLang="vi-VN" b="1" i="1" dirty="0" err="1">
                <a:solidFill>
                  <a:srgbClr val="FF0000"/>
                </a:solidFill>
                <a:latin typeface="+mj-lt"/>
              </a:rPr>
              <a:t>ngày</a:t>
            </a:r>
            <a:r>
              <a:rPr lang="en-US" altLang="vi-VN" b="1" i="1" dirty="0">
                <a:solidFill>
                  <a:srgbClr val="FF0000"/>
                </a:solidFill>
                <a:latin typeface="+mj-lt"/>
              </a:rPr>
              <a:t> </a:t>
            </a:r>
            <a:r>
              <a:rPr lang="en-US" altLang="vi-VN" dirty="0" err="1">
                <a:latin typeface="+mj-lt"/>
              </a:rPr>
              <a:t>kể</a:t>
            </a:r>
            <a:r>
              <a:rPr lang="en-US" altLang="vi-VN" dirty="0">
                <a:latin typeface="+mj-lt"/>
              </a:rPr>
              <a:t> </a:t>
            </a:r>
            <a:r>
              <a:rPr lang="en-US" altLang="vi-VN" dirty="0" err="1">
                <a:latin typeface="+mj-lt"/>
              </a:rPr>
              <a:t>từ</a:t>
            </a:r>
            <a:r>
              <a:rPr lang="en-US" altLang="vi-VN" dirty="0">
                <a:latin typeface="+mj-lt"/>
              </a:rPr>
              <a:t> </a:t>
            </a:r>
            <a:r>
              <a:rPr lang="en-US" altLang="vi-VN" dirty="0" err="1">
                <a:latin typeface="+mj-lt"/>
              </a:rPr>
              <a:t>ngày</a:t>
            </a:r>
            <a:r>
              <a:rPr lang="en-US" altLang="vi-VN" dirty="0">
                <a:latin typeface="+mj-lt"/>
              </a:rPr>
              <a:t> </a:t>
            </a:r>
            <a:r>
              <a:rPr lang="en-US" altLang="vi-VN" dirty="0" err="1">
                <a:latin typeface="+mj-lt"/>
              </a:rPr>
              <a:t>khởi</a:t>
            </a:r>
            <a:r>
              <a:rPr lang="en-US" altLang="vi-VN" dirty="0">
                <a:latin typeface="+mj-lt"/>
              </a:rPr>
              <a:t> </a:t>
            </a:r>
            <a:r>
              <a:rPr lang="en-US" altLang="vi-VN" dirty="0" err="1">
                <a:latin typeface="+mj-lt"/>
              </a:rPr>
              <a:t>phát</a:t>
            </a:r>
            <a:r>
              <a:rPr lang="en-US" altLang="vi-VN" dirty="0">
                <a:latin typeface="+mj-lt"/>
              </a:rPr>
              <a:t> </a:t>
            </a:r>
            <a:r>
              <a:rPr lang="en-US" altLang="vi-VN" dirty="0" err="1">
                <a:latin typeface="+mj-lt"/>
              </a:rPr>
              <a:t>trường</a:t>
            </a:r>
            <a:r>
              <a:rPr lang="en-US" altLang="vi-VN" dirty="0">
                <a:latin typeface="+mj-lt"/>
              </a:rPr>
              <a:t> </a:t>
            </a:r>
            <a:r>
              <a:rPr lang="en-US" altLang="vi-VN" dirty="0" err="1">
                <a:latin typeface="+mj-lt"/>
              </a:rPr>
              <a:t>hợp</a:t>
            </a:r>
            <a:r>
              <a:rPr lang="en-US" altLang="vi-VN" dirty="0">
                <a:latin typeface="+mj-lt"/>
              </a:rPr>
              <a:t> </a:t>
            </a:r>
            <a:r>
              <a:rPr lang="en-US" altLang="vi-VN" err="1">
                <a:latin typeface="+mj-lt"/>
              </a:rPr>
              <a:t>bệnh</a:t>
            </a:r>
            <a:r>
              <a:rPr lang="en-US" altLang="vi-VN">
                <a:latin typeface="+mj-lt"/>
              </a:rPr>
              <a:t> </a:t>
            </a:r>
            <a:r>
              <a:rPr lang="vi-VN" smtClean="0">
                <a:latin typeface="+mj-lt"/>
              </a:rPr>
              <a:t>xác định </a:t>
            </a:r>
            <a:r>
              <a:rPr lang="en-US" altLang="vi-VN" smtClean="0">
                <a:latin typeface="+mj-lt"/>
              </a:rPr>
              <a:t>gần </a:t>
            </a:r>
            <a:r>
              <a:rPr lang="en-US" altLang="vi-VN" dirty="0" err="1">
                <a:latin typeface="+mj-lt"/>
              </a:rPr>
              <a:t>nhất</a:t>
            </a:r>
            <a:r>
              <a:rPr lang="en-US" altLang="vi-VN" dirty="0">
                <a:latin typeface="+mj-lt"/>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0"/>
            <a:ext cx="8229600" cy="990600"/>
          </a:xfrm>
        </p:spPr>
        <p:txBody>
          <a:bodyPr/>
          <a:lstStyle/>
          <a:p>
            <a:pPr eaLnBrk="1" hangingPunct="1"/>
            <a:r>
              <a:rPr lang="en-US" altLang="vi-VN" b="1"/>
              <a:t>CÁC BIỆN PHÁP PHÒNG BỆNH </a:t>
            </a:r>
            <a:endParaRPr lang="en-US" altLang="vi-VN" sz="3800" b="1" i="1"/>
          </a:p>
        </p:txBody>
      </p:sp>
      <p:sp>
        <p:nvSpPr>
          <p:cNvPr id="41987" name="Content Placeholder 2"/>
          <p:cNvSpPr>
            <a:spLocks noGrp="1"/>
          </p:cNvSpPr>
          <p:nvPr>
            <p:ph idx="1"/>
          </p:nvPr>
        </p:nvSpPr>
        <p:spPr>
          <a:xfrm>
            <a:off x="642910" y="1000108"/>
            <a:ext cx="8305800" cy="5181600"/>
          </a:xfrm>
        </p:spPr>
        <p:txBody>
          <a:bodyPr>
            <a:noAutofit/>
          </a:bodyPr>
          <a:lstStyle/>
          <a:p>
            <a:pPr marL="742950" indent="-742950" algn="just">
              <a:buFont typeface="Arial" pitchFamily="34" charset="0"/>
              <a:buAutoNum type="arabicPeriod"/>
              <a:defRPr/>
            </a:pPr>
            <a:r>
              <a:rPr lang="en-US" sz="3600" b="1" smtClean="0"/>
              <a:t>Các </a:t>
            </a:r>
            <a:r>
              <a:rPr lang="en-US" sz="3600" b="1" dirty="0" err="1"/>
              <a:t>biện</a:t>
            </a:r>
            <a:r>
              <a:rPr lang="en-US" sz="3600" b="1" dirty="0"/>
              <a:t> </a:t>
            </a:r>
            <a:r>
              <a:rPr lang="en-US" sz="3600" b="1" dirty="0" err="1"/>
              <a:t>pháp</a:t>
            </a:r>
            <a:r>
              <a:rPr lang="en-US" sz="3600" b="1" dirty="0"/>
              <a:t> </a:t>
            </a:r>
            <a:r>
              <a:rPr lang="en-US" sz="3600" b="1" dirty="0" err="1"/>
              <a:t>phòng</a:t>
            </a:r>
            <a:r>
              <a:rPr lang="en-US" sz="3600" b="1" dirty="0"/>
              <a:t> </a:t>
            </a:r>
            <a:r>
              <a:rPr lang="en-US" sz="3600" b="1" err="1"/>
              <a:t>bệnh</a:t>
            </a:r>
            <a:r>
              <a:rPr lang="en-US" sz="3600" b="1"/>
              <a:t> </a:t>
            </a:r>
            <a:r>
              <a:rPr lang="en-US" sz="3600" b="1" smtClean="0"/>
              <a:t>chung</a:t>
            </a:r>
          </a:p>
          <a:p>
            <a:pPr algn="just">
              <a:buNone/>
            </a:pPr>
            <a:r>
              <a:rPr lang="vi-VN" sz="2400" smtClean="0">
                <a:solidFill>
                  <a:srgbClr val="C00000"/>
                </a:solidFill>
              </a:rPr>
              <a:t>	</a:t>
            </a:r>
            <a:r>
              <a:rPr lang="vi-VN" sz="2800" smtClean="0"/>
              <a:t>- Không đến các vùng có dịch bệnh. </a:t>
            </a:r>
          </a:p>
          <a:p>
            <a:pPr algn="just">
              <a:buNone/>
            </a:pPr>
            <a:r>
              <a:rPr lang="vi-VN" sz="2800" smtClean="0"/>
              <a:t>	- Hạn chế tiếp xúc trực tiếp người bị bệnh.</a:t>
            </a:r>
          </a:p>
          <a:p>
            <a:pPr algn="just">
              <a:buNone/>
            </a:pPr>
            <a:r>
              <a:rPr lang="vi-VN" sz="2800" smtClean="0"/>
              <a:t>   - khi cần thiết tiếp xúc phải đeo khẩu trang y tế đúng cách và giữ 2 mét khi tiếp xúc.</a:t>
            </a:r>
          </a:p>
          <a:p>
            <a:pPr algn="just">
              <a:buNone/>
            </a:pPr>
            <a:r>
              <a:rPr lang="vi-VN" sz="2800" smtClean="0"/>
              <a:t>   - Đeo khẩu trang thường xuyên</a:t>
            </a:r>
          </a:p>
          <a:p>
            <a:pPr algn="just">
              <a:buNone/>
            </a:pPr>
            <a:r>
              <a:rPr lang="vi-VN" sz="2800" smtClean="0"/>
              <a:t>   - Rửa tay xà phòng, xúc họng TB, BS và nhỏ mũi, mắt bằng Deung dịch có kháng sinh.</a:t>
            </a:r>
          </a:p>
          <a:p>
            <a:pPr algn="just">
              <a:buNone/>
            </a:pPr>
            <a:r>
              <a:rPr lang="vi-VN" sz="2800" smtClean="0"/>
              <a:t>   - Thường xuyên khử khuẩn, lau dọn đồ dùng sinh hoạt, nhà cửa bằng xà phòng, hóa chất khử khuẩn</a:t>
            </a:r>
          </a:p>
          <a:p>
            <a:pPr algn="just">
              <a:buNone/>
            </a:pPr>
            <a:r>
              <a:rPr lang="vi-VN" sz="2800" smtClean="0"/>
              <a:t>  </a:t>
            </a:r>
          </a:p>
          <a:p>
            <a:pPr algn="just"/>
            <a:endParaRPr lang="vi-VN" sz="24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vi-VN" b="1" smtClean="0"/>
              <a:t>TÌNH HÌNH DỊCH BỆNH (I)</a:t>
            </a:r>
            <a:endParaRPr lang="vi-VN"/>
          </a:p>
        </p:txBody>
      </p:sp>
      <p:sp>
        <p:nvSpPr>
          <p:cNvPr id="3" name="Content Placeholder 2"/>
          <p:cNvSpPr>
            <a:spLocks noGrp="1"/>
          </p:cNvSpPr>
          <p:nvPr>
            <p:ph idx="1"/>
          </p:nvPr>
        </p:nvSpPr>
        <p:spPr/>
        <p:txBody>
          <a:bodyPr/>
          <a:lstStyle/>
          <a:p>
            <a:pPr>
              <a:buNone/>
            </a:pPr>
            <a:r>
              <a:rPr lang="vi-VN" smtClean="0"/>
              <a:t>	 - Hàn Quốc: </a:t>
            </a:r>
            <a:r>
              <a:rPr lang="vi-VN" smtClean="0"/>
              <a:t>0</a:t>
            </a:r>
            <a:r>
              <a:rPr lang="vi-VN" b="1" smtClean="0"/>
              <a:t>9</a:t>
            </a:r>
            <a:r>
              <a:rPr lang="vi-VN" smtClean="0"/>
              <a:t> người tử vong </a:t>
            </a:r>
          </a:p>
          <a:p>
            <a:pPr lvl="1">
              <a:buFontTx/>
              <a:buChar char="-"/>
            </a:pPr>
            <a:r>
              <a:rPr lang="vi-VN" smtClean="0"/>
              <a:t>Tàu Diamond Princess: </a:t>
            </a:r>
            <a:r>
              <a:rPr lang="vi-VN" b="1" smtClean="0"/>
              <a:t>04</a:t>
            </a:r>
            <a:r>
              <a:rPr lang="vi-VN" b="1" smtClean="0"/>
              <a:t> </a:t>
            </a:r>
            <a:r>
              <a:rPr lang="vi-VN" smtClean="0"/>
              <a:t>người tử vong</a:t>
            </a:r>
          </a:p>
          <a:p>
            <a:pPr lvl="1">
              <a:buFontTx/>
              <a:buChar char="-"/>
            </a:pPr>
            <a:r>
              <a:rPr lang="vi-VN" smtClean="0"/>
              <a:t>Ý: </a:t>
            </a:r>
            <a:r>
              <a:rPr lang="vi-VN" b="1" smtClean="0"/>
              <a:t>07</a:t>
            </a:r>
            <a:r>
              <a:rPr lang="vi-VN" b="1" smtClean="0"/>
              <a:t> </a:t>
            </a:r>
            <a:r>
              <a:rPr lang="vi-VN" smtClean="0"/>
              <a:t>người tử vong.</a:t>
            </a:r>
          </a:p>
          <a:p>
            <a:endParaRPr lang="vi-V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533400" y="0"/>
            <a:ext cx="8229600" cy="990600"/>
          </a:xfrm>
        </p:spPr>
        <p:txBody>
          <a:bodyPr/>
          <a:lstStyle/>
          <a:p>
            <a:pPr eaLnBrk="1" hangingPunct="1"/>
            <a:r>
              <a:rPr lang="en-US" altLang="vi-VN" b="1"/>
              <a:t>CÁC BIỆN PHÁP PHÒNG </a:t>
            </a:r>
            <a:r>
              <a:rPr lang="en-US" altLang="vi-VN" b="1" smtClean="0"/>
              <a:t>BỆNH (3) </a:t>
            </a:r>
            <a:endParaRPr lang="en-US" altLang="vi-VN" sz="3800" b="1" i="1"/>
          </a:p>
        </p:txBody>
      </p:sp>
      <p:sp>
        <p:nvSpPr>
          <p:cNvPr id="41987" name="Content Placeholder 2"/>
          <p:cNvSpPr>
            <a:spLocks noGrp="1"/>
          </p:cNvSpPr>
          <p:nvPr>
            <p:ph idx="1"/>
          </p:nvPr>
        </p:nvSpPr>
        <p:spPr>
          <a:xfrm>
            <a:off x="571472" y="1071546"/>
            <a:ext cx="8305800" cy="5572164"/>
          </a:xfrm>
        </p:spPr>
        <p:txBody>
          <a:bodyPr>
            <a:noAutofit/>
          </a:bodyPr>
          <a:lstStyle/>
          <a:p>
            <a:pPr marL="0" indent="0" algn="just">
              <a:buFont typeface="Arial" pitchFamily="34" charset="0"/>
              <a:buNone/>
              <a:defRPr/>
            </a:pPr>
            <a:r>
              <a:rPr lang="en-US" b="1" dirty="0"/>
              <a:t>1. </a:t>
            </a:r>
            <a:r>
              <a:rPr lang="en-US" b="1" dirty="0" err="1"/>
              <a:t>Các</a:t>
            </a:r>
            <a:r>
              <a:rPr lang="en-US" b="1" dirty="0"/>
              <a:t> </a:t>
            </a:r>
            <a:r>
              <a:rPr lang="en-US" b="1" dirty="0" err="1"/>
              <a:t>biện</a:t>
            </a:r>
            <a:r>
              <a:rPr lang="en-US" b="1" dirty="0"/>
              <a:t> </a:t>
            </a:r>
            <a:r>
              <a:rPr lang="en-US" b="1" dirty="0" err="1"/>
              <a:t>pháp</a:t>
            </a:r>
            <a:r>
              <a:rPr lang="en-US" b="1" dirty="0"/>
              <a:t> </a:t>
            </a:r>
            <a:r>
              <a:rPr lang="en-US" b="1" dirty="0" err="1"/>
              <a:t>phòng</a:t>
            </a:r>
            <a:r>
              <a:rPr lang="en-US" b="1" dirty="0"/>
              <a:t> </a:t>
            </a:r>
            <a:r>
              <a:rPr lang="en-US" b="1" dirty="0" err="1"/>
              <a:t>bệnh</a:t>
            </a:r>
            <a:r>
              <a:rPr lang="en-US" b="1" dirty="0"/>
              <a:t> </a:t>
            </a:r>
            <a:r>
              <a:rPr lang="en-US" b="1" dirty="0" err="1"/>
              <a:t>chung</a:t>
            </a:r>
            <a:endParaRPr lang="en-US" b="1" dirty="0"/>
          </a:p>
          <a:p>
            <a:pPr algn="just">
              <a:spcBef>
                <a:spcPts val="600"/>
              </a:spcBef>
              <a:buFontTx/>
              <a:buChar char="-"/>
            </a:pPr>
            <a:r>
              <a:rPr lang="vi-VN" sz="2400" smtClean="0"/>
              <a:t>Che miệng và mũi khi ho hoặc hắt hơi</a:t>
            </a:r>
          </a:p>
          <a:p>
            <a:pPr algn="just">
              <a:spcBef>
                <a:spcPts val="600"/>
              </a:spcBef>
              <a:buFontTx/>
              <a:buChar char="-"/>
            </a:pPr>
            <a:r>
              <a:rPr lang="vi-VN" sz="2400" smtClean="0"/>
              <a:t>Đảm bảo an toàn thực phẩm, chỉ sử dụng các thực phẩm đã được nấu chín.</a:t>
            </a:r>
          </a:p>
          <a:p>
            <a:pPr algn="just">
              <a:spcBef>
                <a:spcPts val="600"/>
              </a:spcBef>
              <a:buFontTx/>
              <a:buChar char="-"/>
            </a:pPr>
            <a:r>
              <a:rPr lang="vi-VN" sz="2400" smtClean="0"/>
              <a:t>Không mua bán, tiếp xúc với các loại động vật hoang dã.</a:t>
            </a:r>
          </a:p>
          <a:p>
            <a:pPr algn="just">
              <a:spcBef>
                <a:spcPts val="600"/>
              </a:spcBef>
              <a:buFontTx/>
              <a:buChar char="-"/>
            </a:pPr>
            <a:r>
              <a:rPr lang="vi-VN" sz="2400" smtClean="0"/>
              <a:t>Giữ ấm cơ thể, tăng cường sức khỏe bằng ăn uống, nghỉ ngơi, sinh hoạt hợp lý, luyện tập thể thao.</a:t>
            </a:r>
          </a:p>
          <a:p>
            <a:pPr algn="just">
              <a:spcBef>
                <a:spcPts val="600"/>
              </a:spcBef>
              <a:buFontTx/>
              <a:buChar char="-"/>
            </a:pPr>
            <a:r>
              <a:rPr lang="vi-VN" sz="2400" smtClean="0"/>
              <a:t>Tăng cường thông khí khu vực nhà ở bằng cách mở các cửa ra vào và cửa sổ, hạn chế sử dụng điều hòa. </a:t>
            </a:r>
          </a:p>
          <a:p>
            <a:pPr algn="just">
              <a:spcBef>
                <a:spcPts val="600"/>
              </a:spcBef>
              <a:buFontTx/>
              <a:buChar char="-"/>
            </a:pPr>
            <a:r>
              <a:rPr lang="vi-VN" sz="2400" smtClean="0"/>
              <a:t>Thường xuyên vệ sinh nơi ở, cơ quan, trường học, xí nghiệp nhà máy…bằng cách lau nền nhà, tay nắm cửa và bề mặt các đồ vật trong nhà</a:t>
            </a:r>
          </a:p>
          <a:p>
            <a:pPr algn="just"/>
            <a:endParaRPr lang="vi-VN" sz="20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84784"/>
            <a:ext cx="8229600" cy="5220816"/>
          </a:xfrm>
        </p:spPr>
        <p:txBody>
          <a:bodyPr rtlCol="0">
            <a:noAutofit/>
          </a:bodyPr>
          <a:lstStyle/>
          <a:p>
            <a:pPr algn="just" eaLnBrk="1" fontAlgn="auto" hangingPunct="1">
              <a:spcBef>
                <a:spcPts val="600"/>
              </a:spcBef>
              <a:spcAft>
                <a:spcPts val="600"/>
              </a:spcAft>
              <a:buFont typeface="Arial" pitchFamily="34" charset="0"/>
              <a:buNone/>
              <a:defRPr/>
            </a:pPr>
            <a:r>
              <a:rPr lang="pt-BR" sz="2800" b="1" dirty="0">
                <a:solidFill>
                  <a:srgbClr val="C00000"/>
                </a:solidFill>
                <a:latin typeface="Arial" pitchFamily="34" charset="0"/>
                <a:cs typeface="Arial" pitchFamily="34" charset="0"/>
              </a:rPr>
              <a:t>2. Biện pháp phòng bệnh </a:t>
            </a:r>
            <a:r>
              <a:rPr lang="pt-BR" sz="2800" b="1">
                <a:solidFill>
                  <a:srgbClr val="C00000"/>
                </a:solidFill>
                <a:latin typeface="Arial" pitchFamily="34" charset="0"/>
                <a:cs typeface="Arial" pitchFamily="34" charset="0"/>
              </a:rPr>
              <a:t>đặc </a:t>
            </a:r>
            <a:r>
              <a:rPr lang="pt-BR" sz="2800" b="1" smtClean="0">
                <a:solidFill>
                  <a:srgbClr val="C00000"/>
                </a:solidFill>
                <a:latin typeface="Arial" pitchFamily="34" charset="0"/>
                <a:cs typeface="Arial" pitchFamily="34" charset="0"/>
              </a:rPr>
              <a:t>hiệu</a:t>
            </a:r>
          </a:p>
          <a:p>
            <a:pPr algn="just" eaLnBrk="1" fontAlgn="auto" hangingPunct="1">
              <a:spcBef>
                <a:spcPts val="600"/>
              </a:spcBef>
              <a:spcAft>
                <a:spcPts val="600"/>
              </a:spcAft>
              <a:buFont typeface="Arial" pitchFamily="34" charset="0"/>
              <a:buNone/>
              <a:defRPr/>
            </a:pPr>
            <a:r>
              <a:rPr lang="vi-VN" sz="2600" dirty="0" smtClean="0">
                <a:latin typeface="Arial" pitchFamily="34" charset="0"/>
                <a:cs typeface="Arial" pitchFamily="34" charset="0"/>
              </a:rPr>
              <a:t>	</a:t>
            </a:r>
            <a:r>
              <a:rPr lang="pt-BR" sz="2600" smtClean="0">
                <a:latin typeface="Arial" pitchFamily="34" charset="0"/>
                <a:cs typeface="Arial" pitchFamily="34" charset="0"/>
              </a:rPr>
              <a:t>Hiện </a:t>
            </a:r>
            <a:r>
              <a:rPr lang="pt-BR" sz="2600" dirty="0">
                <a:latin typeface="Arial" pitchFamily="34" charset="0"/>
                <a:cs typeface="Arial" pitchFamily="34" charset="0"/>
              </a:rPr>
              <a:t>nay </a:t>
            </a:r>
            <a:r>
              <a:rPr lang="en-US" sz="2600" dirty="0" err="1">
                <a:latin typeface="Arial" pitchFamily="34" charset="0"/>
                <a:cs typeface="Arial" pitchFamily="34" charset="0"/>
              </a:rPr>
              <a:t>chưa</a:t>
            </a:r>
            <a:r>
              <a:rPr lang="en-US" sz="2600" dirty="0">
                <a:latin typeface="Arial" pitchFamily="34" charset="0"/>
                <a:cs typeface="Arial" pitchFamily="34" charset="0"/>
              </a:rPr>
              <a:t> </a:t>
            </a:r>
            <a:r>
              <a:rPr lang="en-US" sz="2600" dirty="0" err="1">
                <a:latin typeface="Arial" pitchFamily="34" charset="0"/>
                <a:cs typeface="Arial" pitchFamily="34" charset="0"/>
              </a:rPr>
              <a:t>có</a:t>
            </a:r>
            <a:r>
              <a:rPr lang="en-US" sz="2600" dirty="0">
                <a:latin typeface="Arial" pitchFamily="34" charset="0"/>
                <a:cs typeface="Arial" pitchFamily="34" charset="0"/>
              </a:rPr>
              <a:t> </a:t>
            </a:r>
            <a:r>
              <a:rPr lang="en-US" sz="2600" dirty="0" err="1">
                <a:latin typeface="Arial" pitchFamily="34" charset="0"/>
                <a:cs typeface="Arial" pitchFamily="34" charset="0"/>
              </a:rPr>
              <a:t>thuốc</a:t>
            </a:r>
            <a:r>
              <a:rPr lang="en-US" sz="2600" dirty="0">
                <a:latin typeface="Arial" pitchFamily="34" charset="0"/>
                <a:cs typeface="Arial" pitchFamily="34" charset="0"/>
              </a:rPr>
              <a:t> </a:t>
            </a:r>
            <a:r>
              <a:rPr lang="en-US" sz="2600" dirty="0" err="1">
                <a:latin typeface="Arial" pitchFamily="34" charset="0"/>
                <a:cs typeface="Arial" pitchFamily="34" charset="0"/>
              </a:rPr>
              <a:t>điều</a:t>
            </a:r>
            <a:r>
              <a:rPr lang="en-US" sz="2600" dirty="0">
                <a:latin typeface="Arial" pitchFamily="34" charset="0"/>
                <a:cs typeface="Arial" pitchFamily="34" charset="0"/>
              </a:rPr>
              <a:t> </a:t>
            </a:r>
            <a:r>
              <a:rPr lang="en-US" sz="2600" dirty="0" err="1">
                <a:latin typeface="Arial" pitchFamily="34" charset="0"/>
                <a:cs typeface="Arial" pitchFamily="34" charset="0"/>
              </a:rPr>
              <a:t>trị</a:t>
            </a:r>
            <a:r>
              <a:rPr lang="en-US" sz="2600" dirty="0">
                <a:latin typeface="Arial" pitchFamily="34" charset="0"/>
                <a:cs typeface="Arial" pitchFamily="34" charset="0"/>
              </a:rPr>
              <a:t> </a:t>
            </a:r>
            <a:r>
              <a:rPr lang="en-US" sz="2600" dirty="0" err="1">
                <a:latin typeface="Arial" pitchFamily="34" charset="0"/>
                <a:cs typeface="Arial" pitchFamily="34" charset="0"/>
              </a:rPr>
              <a:t>đặc</a:t>
            </a:r>
            <a:r>
              <a:rPr lang="en-US" sz="2600" dirty="0">
                <a:latin typeface="Arial" pitchFamily="34" charset="0"/>
                <a:cs typeface="Arial" pitchFamily="34" charset="0"/>
              </a:rPr>
              <a:t> </a:t>
            </a:r>
            <a:r>
              <a:rPr lang="en-US" sz="2600" dirty="0" err="1">
                <a:latin typeface="Arial" pitchFamily="34" charset="0"/>
                <a:cs typeface="Arial" pitchFamily="34" charset="0"/>
              </a:rPr>
              <a:t>hiệu</a:t>
            </a:r>
            <a:r>
              <a:rPr lang="en-US" sz="2600" dirty="0">
                <a:latin typeface="Arial" pitchFamily="34" charset="0"/>
                <a:cs typeface="Arial" pitchFamily="34" charset="0"/>
              </a:rPr>
              <a:t> </a:t>
            </a:r>
            <a:r>
              <a:rPr lang="en-US" sz="2600" dirty="0" err="1">
                <a:latin typeface="Arial" pitchFamily="34" charset="0"/>
                <a:cs typeface="Arial" pitchFamily="34" charset="0"/>
              </a:rPr>
              <a:t>và</a:t>
            </a:r>
            <a:r>
              <a:rPr lang="en-US" sz="2600" dirty="0">
                <a:latin typeface="Arial" pitchFamily="34" charset="0"/>
                <a:cs typeface="Arial" pitchFamily="34" charset="0"/>
              </a:rPr>
              <a:t> </a:t>
            </a:r>
            <a:r>
              <a:rPr lang="en-US" sz="2600" dirty="0" err="1">
                <a:latin typeface="Arial" pitchFamily="34" charset="0"/>
                <a:cs typeface="Arial" pitchFamily="34" charset="0"/>
              </a:rPr>
              <a:t>vắc</a:t>
            </a:r>
            <a:r>
              <a:rPr lang="en-US" sz="2600" dirty="0">
                <a:latin typeface="Arial" pitchFamily="34" charset="0"/>
                <a:cs typeface="Arial" pitchFamily="34" charset="0"/>
              </a:rPr>
              <a:t> </a:t>
            </a:r>
            <a:r>
              <a:rPr lang="en-US" sz="2600" dirty="0" err="1">
                <a:latin typeface="Arial" pitchFamily="34" charset="0"/>
                <a:cs typeface="Arial" pitchFamily="34" charset="0"/>
              </a:rPr>
              <a:t>xin</a:t>
            </a:r>
            <a:r>
              <a:rPr lang="en-US" sz="2600" dirty="0">
                <a:latin typeface="Arial" pitchFamily="34" charset="0"/>
                <a:cs typeface="Arial" pitchFamily="34" charset="0"/>
              </a:rPr>
              <a:t> </a:t>
            </a:r>
            <a:r>
              <a:rPr lang="en-US" sz="2600" dirty="0" err="1">
                <a:latin typeface="Arial" pitchFamily="34" charset="0"/>
                <a:cs typeface="Arial" pitchFamily="34" charset="0"/>
              </a:rPr>
              <a:t>phòng</a:t>
            </a:r>
            <a:r>
              <a:rPr lang="en-US" sz="2600" dirty="0">
                <a:latin typeface="Arial" pitchFamily="34" charset="0"/>
                <a:cs typeface="Arial" pitchFamily="34" charset="0"/>
              </a:rPr>
              <a:t> </a:t>
            </a:r>
            <a:r>
              <a:rPr lang="en-US" sz="2600" dirty="0" err="1">
                <a:latin typeface="Arial" pitchFamily="34" charset="0"/>
                <a:cs typeface="Arial" pitchFamily="34" charset="0"/>
              </a:rPr>
              <a:t>bệnh</a:t>
            </a:r>
            <a:r>
              <a:rPr lang="en-US" sz="2600" dirty="0">
                <a:latin typeface="Arial" pitchFamily="34" charset="0"/>
                <a:cs typeface="Arial" pitchFamily="34" charset="0"/>
              </a:rPr>
              <a:t> </a:t>
            </a:r>
            <a:r>
              <a:rPr lang="pt-BR" sz="2600" dirty="0">
                <a:latin typeface="Arial" pitchFamily="34" charset="0"/>
                <a:cs typeface="Arial" pitchFamily="34" charset="0"/>
              </a:rPr>
              <a:t>cho bệnh </a:t>
            </a:r>
            <a:r>
              <a:rPr lang="pt-BR" sz="2600">
                <a:latin typeface="Arial" pitchFamily="34" charset="0"/>
                <a:cs typeface="Arial" pitchFamily="34" charset="0"/>
              </a:rPr>
              <a:t>này</a:t>
            </a:r>
            <a:r>
              <a:rPr lang="vi-VN" sz="2600" smtClean="0">
                <a:latin typeface="Arial" pitchFamily="34" charset="0"/>
                <a:cs typeface="Arial" pitchFamily="34" charset="0"/>
              </a:rPr>
              <a:t>.</a:t>
            </a:r>
          </a:p>
          <a:p>
            <a:pPr algn="just" eaLnBrk="1" fontAlgn="auto" hangingPunct="1">
              <a:spcBef>
                <a:spcPts val="600"/>
              </a:spcBef>
              <a:spcAft>
                <a:spcPts val="600"/>
              </a:spcAft>
              <a:buNone/>
              <a:defRPr/>
            </a:pPr>
            <a:r>
              <a:rPr lang="en-US" sz="2800" b="1" smtClean="0">
                <a:solidFill>
                  <a:srgbClr val="C00000"/>
                </a:solidFill>
                <a:latin typeface="Arial" pitchFamily="34" charset="0"/>
                <a:cs typeface="Arial" pitchFamily="34" charset="0"/>
              </a:rPr>
              <a:t>3. Chuẩn bị đầy đủ về vật tư, hóa chất, trang thiết bị dự phòng khi dịch xảy ra</a:t>
            </a:r>
            <a:endParaRPr lang="en-US" sz="2800" smtClean="0">
              <a:solidFill>
                <a:srgbClr val="C00000"/>
              </a:solidFill>
              <a:latin typeface="Arial" pitchFamily="34" charset="0"/>
              <a:cs typeface="Arial" pitchFamily="34" charset="0"/>
            </a:endParaRPr>
          </a:p>
          <a:p>
            <a:pPr algn="just" eaLnBrk="1" fontAlgn="auto" hangingPunct="1">
              <a:spcBef>
                <a:spcPts val="600"/>
              </a:spcBef>
              <a:spcAft>
                <a:spcPts val="600"/>
              </a:spcAft>
              <a:buFont typeface="Arial" pitchFamily="34" charset="0"/>
              <a:buNone/>
              <a:defRPr/>
            </a:pPr>
            <a:endParaRPr lang="en-US" sz="2600" dirty="0">
              <a:latin typeface="Arial" pitchFamily="34" charset="0"/>
              <a:cs typeface="Arial" pitchFamily="34" charset="0"/>
            </a:endParaRPr>
          </a:p>
          <a:p>
            <a:pPr algn="just" eaLnBrk="1" fontAlgn="auto" hangingPunct="1">
              <a:spcBef>
                <a:spcPts val="600"/>
              </a:spcBef>
              <a:spcAft>
                <a:spcPts val="600"/>
              </a:spcAft>
              <a:buFont typeface="Arial" pitchFamily="34" charset="0"/>
              <a:buNone/>
              <a:defRPr/>
            </a:pPr>
            <a:endParaRPr lang="en-US" sz="2800" dirty="0">
              <a:latin typeface="Arial" pitchFamily="34" charset="0"/>
              <a:cs typeface="Arial" pitchFamily="34" charset="0"/>
            </a:endParaRPr>
          </a:p>
        </p:txBody>
      </p:sp>
      <p:sp>
        <p:nvSpPr>
          <p:cNvPr id="41987" name="Title 1"/>
          <p:cNvSpPr>
            <a:spLocks noGrp="1"/>
          </p:cNvSpPr>
          <p:nvPr>
            <p:ph type="title"/>
          </p:nvPr>
        </p:nvSpPr>
        <p:spPr>
          <a:xfrm>
            <a:off x="533400" y="76200"/>
            <a:ext cx="8229600" cy="1143000"/>
          </a:xfrm>
        </p:spPr>
        <p:txBody>
          <a:bodyPr/>
          <a:lstStyle/>
          <a:p>
            <a:pPr eaLnBrk="1" hangingPunct="1"/>
            <a:r>
              <a:rPr lang="en-US" altLang="vi-VN" b="1"/>
              <a:t>CÁC BIỆN PHÁP PHÒNG BỆNH (3) </a:t>
            </a:r>
            <a:endParaRPr lang="en-US" altLang="vi-VN"/>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57158" y="0"/>
            <a:ext cx="8534400" cy="914400"/>
          </a:xfrm>
        </p:spPr>
        <p:txBody>
          <a:bodyPr/>
          <a:lstStyle/>
          <a:p>
            <a:pPr eaLnBrk="1" hangingPunct="1"/>
            <a:r>
              <a:rPr lang="en-US" altLang="vi-VN" b="1">
                <a:solidFill>
                  <a:srgbClr val="C00000"/>
                </a:solidFill>
              </a:rPr>
              <a:t>CÁC BIỆN PHÁP CHỐNG </a:t>
            </a:r>
            <a:r>
              <a:rPr lang="en-US" altLang="vi-VN" b="1" smtClean="0">
                <a:solidFill>
                  <a:srgbClr val="C00000"/>
                </a:solidFill>
              </a:rPr>
              <a:t>DỊCH (1)</a:t>
            </a:r>
            <a:endParaRPr lang="en-US" altLang="vi-VN">
              <a:solidFill>
                <a:srgbClr val="C00000"/>
              </a:solidFill>
            </a:endParaRPr>
          </a:p>
        </p:txBody>
      </p:sp>
      <p:sp>
        <p:nvSpPr>
          <p:cNvPr id="47107" name="Content Placeholder 2"/>
          <p:cNvSpPr>
            <a:spLocks noGrp="1"/>
          </p:cNvSpPr>
          <p:nvPr>
            <p:ph idx="1"/>
          </p:nvPr>
        </p:nvSpPr>
        <p:spPr>
          <a:xfrm>
            <a:off x="357158" y="1000108"/>
            <a:ext cx="8429684" cy="5357834"/>
          </a:xfrm>
        </p:spPr>
        <p:txBody>
          <a:bodyPr/>
          <a:lstStyle/>
          <a:p>
            <a:pPr marL="571500" indent="-571500" algn="just">
              <a:lnSpc>
                <a:spcPct val="90000"/>
              </a:lnSpc>
              <a:buFont typeface="+mj-lt"/>
              <a:buAutoNum type="romanUcPeriod"/>
              <a:defRPr/>
            </a:pPr>
            <a:r>
              <a:rPr lang="vi-VN" altLang="vi-VN" sz="2800" b="1" dirty="0">
                <a:solidFill>
                  <a:srgbClr val="C00000"/>
                </a:solidFill>
                <a:latin typeface="Arial" pitchFamily="34" charset="0"/>
                <a:cs typeface="Arial" pitchFamily="34" charset="0"/>
              </a:rPr>
              <a:t>Triển khai các biện pháp phòng bệnh </a:t>
            </a:r>
            <a:r>
              <a:rPr lang="vi-VN" altLang="vi-VN" sz="2800" b="1">
                <a:solidFill>
                  <a:srgbClr val="C00000"/>
                </a:solidFill>
                <a:latin typeface="Arial" pitchFamily="34" charset="0"/>
                <a:cs typeface="Arial" pitchFamily="34" charset="0"/>
              </a:rPr>
              <a:t>nêu </a:t>
            </a:r>
            <a:r>
              <a:rPr lang="vi-VN" altLang="vi-VN" sz="2800" b="1" smtClean="0">
                <a:solidFill>
                  <a:srgbClr val="C00000"/>
                </a:solidFill>
                <a:latin typeface="Arial" pitchFamily="34" charset="0"/>
                <a:cs typeface="Arial" pitchFamily="34" charset="0"/>
              </a:rPr>
              <a:t>trên như đã có dịch</a:t>
            </a:r>
            <a:endParaRPr lang="en-US" altLang="vi-VN" sz="2800" b="1" dirty="0">
              <a:solidFill>
                <a:srgbClr val="C00000"/>
              </a:solidFill>
              <a:latin typeface="Arial" pitchFamily="34" charset="0"/>
              <a:cs typeface="Arial" pitchFamily="34" charset="0"/>
            </a:endParaRPr>
          </a:p>
          <a:p>
            <a:pPr marL="571500" indent="-571500" algn="just">
              <a:lnSpc>
                <a:spcPct val="90000"/>
              </a:lnSpc>
              <a:spcBef>
                <a:spcPts val="1200"/>
              </a:spcBef>
              <a:buFont typeface="+mj-lt"/>
              <a:buAutoNum type="romanUcPeriod"/>
              <a:defRPr/>
            </a:pPr>
            <a:r>
              <a:rPr lang="en-US" altLang="vi-VN" sz="2800" b="1" dirty="0" err="1">
                <a:latin typeface="Arial" pitchFamily="34" charset="0"/>
                <a:cs typeface="Arial" pitchFamily="34" charset="0"/>
              </a:rPr>
              <a:t>Thực</a:t>
            </a:r>
            <a:r>
              <a:rPr lang="en-US" altLang="vi-VN" sz="2800" b="1" dirty="0">
                <a:latin typeface="Arial" pitchFamily="34" charset="0"/>
                <a:cs typeface="Arial" pitchFamily="34" charset="0"/>
              </a:rPr>
              <a:t> </a:t>
            </a:r>
            <a:r>
              <a:rPr lang="en-US" altLang="vi-VN" sz="2800" b="1" dirty="0" err="1">
                <a:latin typeface="Arial" pitchFamily="34" charset="0"/>
                <a:cs typeface="Arial" pitchFamily="34" charset="0"/>
              </a:rPr>
              <a:t>hiện</a:t>
            </a:r>
            <a:r>
              <a:rPr lang="en-US" altLang="vi-VN" sz="2800" b="1" dirty="0">
                <a:latin typeface="Arial" pitchFamily="34" charset="0"/>
                <a:cs typeface="Arial" pitchFamily="34" charset="0"/>
              </a:rPr>
              <a:t> </a:t>
            </a:r>
            <a:r>
              <a:rPr lang="en-US" altLang="vi-VN" sz="2800" b="1" dirty="0" err="1">
                <a:latin typeface="Arial" pitchFamily="34" charset="0"/>
                <a:cs typeface="Arial" pitchFamily="34" charset="0"/>
              </a:rPr>
              <a:t>thêm</a:t>
            </a:r>
            <a:r>
              <a:rPr lang="en-US" altLang="vi-VN" sz="2800" b="1" dirty="0">
                <a:latin typeface="Arial" pitchFamily="34" charset="0"/>
                <a:cs typeface="Arial" pitchFamily="34" charset="0"/>
              </a:rPr>
              <a:t> </a:t>
            </a:r>
            <a:r>
              <a:rPr lang="en-US" altLang="vi-VN" sz="2800" b="1" dirty="0" err="1">
                <a:latin typeface="Arial" pitchFamily="34" charset="0"/>
                <a:cs typeface="Arial" pitchFamily="34" charset="0"/>
              </a:rPr>
              <a:t>các</a:t>
            </a:r>
            <a:r>
              <a:rPr lang="en-US" altLang="vi-VN" sz="2800" b="1" dirty="0">
                <a:latin typeface="Arial" pitchFamily="34" charset="0"/>
                <a:cs typeface="Arial" pitchFamily="34" charset="0"/>
              </a:rPr>
              <a:t> </a:t>
            </a:r>
            <a:r>
              <a:rPr lang="en-US" altLang="vi-VN" sz="2800" b="1" dirty="0" err="1">
                <a:latin typeface="Arial" pitchFamily="34" charset="0"/>
                <a:cs typeface="Arial" pitchFamily="34" charset="0"/>
              </a:rPr>
              <a:t>biện</a:t>
            </a:r>
            <a:r>
              <a:rPr lang="en-US" altLang="vi-VN" sz="2800" b="1" dirty="0">
                <a:latin typeface="Arial" pitchFamily="34" charset="0"/>
                <a:cs typeface="Arial" pitchFamily="34" charset="0"/>
              </a:rPr>
              <a:t> </a:t>
            </a:r>
            <a:r>
              <a:rPr lang="vi-VN" altLang="vi-VN" sz="2800" b="1" dirty="0">
                <a:latin typeface="Arial" pitchFamily="34" charset="0"/>
                <a:cs typeface="Arial" pitchFamily="34" charset="0"/>
              </a:rPr>
              <a:t>p</a:t>
            </a:r>
            <a:r>
              <a:rPr lang="en-US" altLang="vi-VN" sz="2800" b="1" dirty="0" err="1">
                <a:latin typeface="Arial" pitchFamily="34" charset="0"/>
                <a:cs typeface="Arial" pitchFamily="34" charset="0"/>
              </a:rPr>
              <a:t>háp</a:t>
            </a:r>
            <a:r>
              <a:rPr lang="vi-VN" altLang="vi-VN" sz="2800" b="1" dirty="0">
                <a:latin typeface="Arial" pitchFamily="34" charset="0"/>
                <a:cs typeface="Arial" pitchFamily="34" charset="0"/>
              </a:rPr>
              <a:t> sau:</a:t>
            </a:r>
            <a:endParaRPr lang="en-US" altLang="vi-VN" sz="2800" b="1" dirty="0">
              <a:latin typeface="Arial" pitchFamily="34" charset="0"/>
              <a:cs typeface="Arial" pitchFamily="34" charset="0"/>
            </a:endParaRPr>
          </a:p>
          <a:p>
            <a:pPr marL="457200" indent="-457200" algn="just">
              <a:buNone/>
            </a:pPr>
            <a:r>
              <a:rPr lang="vi-VN" sz="2400" smtClean="0">
                <a:latin typeface="Arial" pitchFamily="34" charset="0"/>
                <a:cs typeface="Arial" pitchFamily="34" charset="0"/>
              </a:rPr>
              <a:t> Hiện nay Hưng Yên chưa có ca (+ tính ) nhưng xử lý như đã có dịch. Thủ Tướng, Chủ tịch Tỉnh chỉ đạo.</a:t>
            </a:r>
          </a:p>
          <a:p>
            <a:pPr marL="457200" indent="-457200" algn="just">
              <a:buNone/>
            </a:pPr>
            <a:r>
              <a:rPr lang="vi-VN" sz="2400" smtClean="0">
                <a:latin typeface="Arial" pitchFamily="34" charset="0"/>
                <a:cs typeface="Arial" pitchFamily="34" charset="0"/>
              </a:rPr>
              <a:t>1. Ban chỉ đạo các cấp, cập nhật, phân công nhiệm vụ, ra văn bản..v.v..</a:t>
            </a:r>
          </a:p>
          <a:p>
            <a:pPr marL="457200" indent="-457200" algn="just">
              <a:buNone/>
            </a:pPr>
            <a:r>
              <a:rPr lang="vi-VN" altLang="vi-VN" sz="2400" smtClean="0">
                <a:latin typeface="Arial" pitchFamily="34" charset="0"/>
                <a:cs typeface="Arial" pitchFamily="34" charset="0"/>
              </a:rPr>
              <a:t>2. Đối với người tiếp xúc gần hoặc có liên quan khác</a:t>
            </a:r>
          </a:p>
          <a:p>
            <a:pPr marL="342900" lvl="1" indent="-342900" algn="just">
              <a:buNone/>
            </a:pPr>
            <a:r>
              <a:rPr lang="en-US" altLang="vi-VN" sz="2400" smtClean="0">
                <a:latin typeface="Arial" pitchFamily="34" charset="0"/>
                <a:cs typeface="Arial" pitchFamily="34" charset="0"/>
              </a:rPr>
              <a:t>3. Đối với hộ gia đình bệnh nhân xử lý sao ?</a:t>
            </a:r>
            <a:endParaRPr lang="vi-VN" altLang="vi-VN" sz="2400" smtClean="0">
              <a:latin typeface="Arial" pitchFamily="34" charset="0"/>
              <a:cs typeface="Arial" pitchFamily="34" charset="0"/>
            </a:endParaRPr>
          </a:p>
          <a:p>
            <a:pPr algn="just">
              <a:buNone/>
            </a:pPr>
            <a:r>
              <a:rPr lang="en-US" altLang="vi-VN" sz="2400" smtClean="0">
                <a:latin typeface="Arial" pitchFamily="34" charset="0"/>
                <a:cs typeface="Arial" pitchFamily="34" charset="0"/>
              </a:rPr>
              <a:t>4. Đối với cộng đồng, trường học, xí nghiệp, công sở ?</a:t>
            </a:r>
            <a:endParaRPr lang="vi-VN" altLang="vi-VN" sz="2400" smtClean="0">
              <a:latin typeface="Arial" pitchFamily="34" charset="0"/>
              <a:cs typeface="Arial" pitchFamily="34" charset="0"/>
            </a:endParaRPr>
          </a:p>
          <a:p>
            <a:pPr marL="457200" indent="-457200" algn="just">
              <a:buNone/>
            </a:pPr>
            <a:r>
              <a:rPr lang="vi-VN" sz="2400" smtClean="0">
                <a:latin typeface="Arial" pitchFamily="34" charset="0"/>
                <a:cs typeface="Arial" pitchFamily="34" charset="0"/>
              </a:rPr>
              <a:t>5. Cách ly y tế - tại Gia Đình, trường học..? </a:t>
            </a:r>
          </a:p>
          <a:p>
            <a:pPr marL="457200" indent="-457200" algn="just">
              <a:buAutoNum type="arabicPeriod" startAt="6"/>
            </a:pPr>
            <a:r>
              <a:rPr lang="en-US" sz="2400" smtClean="0">
                <a:latin typeface="Arial" pitchFamily="34" charset="0"/>
                <a:cs typeface="Arial" pitchFamily="34" charset="0"/>
              </a:rPr>
              <a:t>Khử khuẩn và xử lý môi trường ổ dịch ?</a:t>
            </a:r>
          </a:p>
          <a:p>
            <a:pPr marL="457200" indent="-457200" algn="just">
              <a:buNone/>
            </a:pPr>
            <a:r>
              <a:rPr lang="en-US" sz="2400" smtClean="0">
                <a:latin typeface="Arial" pitchFamily="34" charset="0"/>
                <a:cs typeface="Arial" pitchFamily="34" charset="0"/>
              </a:rPr>
              <a:t>7. CloraminB 0,5% và Focmalin.</a:t>
            </a:r>
            <a:endParaRPr lang="vi-VN" sz="2400" smtClean="0">
              <a:latin typeface="Arial" pitchFamily="34" charset="0"/>
              <a:cs typeface="Arial" pitchFamily="34" charset="0"/>
            </a:endParaRPr>
          </a:p>
          <a:p>
            <a:pPr marL="457200" indent="-457200" algn="just">
              <a:buNone/>
            </a:pPr>
            <a:endParaRPr lang="vi-VN" sz="2400" b="1" i="1" smtClean="0">
              <a:latin typeface="Arial" pitchFamily="34" charset="0"/>
              <a:cs typeface="Arial" pitchFamily="34" charset="0"/>
            </a:endParaRPr>
          </a:p>
          <a:p>
            <a:pPr marL="457200" indent="-457200" algn="just">
              <a:buNone/>
            </a:pPr>
            <a:endParaRPr lang="vi-VN" sz="2400" smtClean="0">
              <a:latin typeface="Arial" pitchFamily="34" charset="0"/>
              <a:cs typeface="Arial" pitchFamily="34" charset="0"/>
            </a:endParaRPr>
          </a:p>
          <a:p>
            <a:pPr marL="457200" indent="-457200" algn="just">
              <a:buNone/>
            </a:pPr>
            <a:endParaRPr lang="vi-VN" sz="2400" smtClean="0">
              <a:latin typeface="Arial" pitchFamily="34" charset="0"/>
              <a:cs typeface="Arial" pitchFamily="34" charset="0"/>
            </a:endParaRPr>
          </a:p>
          <a:p>
            <a:pPr algn="just">
              <a:buNone/>
            </a:pPr>
            <a:r>
              <a:rPr lang="vi-VN" sz="2400" smtClean="0">
                <a:latin typeface="Arial" pitchFamily="34" charset="0"/>
                <a:cs typeface="Arial" pitchFamily="34" charset="0"/>
              </a:rPr>
              <a:t>	</a:t>
            </a:r>
            <a:endParaRPr lang="vi-VN"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23528" y="116632"/>
            <a:ext cx="8534400" cy="914400"/>
          </a:xfrm>
        </p:spPr>
        <p:txBody>
          <a:bodyPr/>
          <a:lstStyle/>
          <a:p>
            <a:pPr eaLnBrk="1" hangingPunct="1"/>
            <a:r>
              <a:rPr lang="en-US" altLang="vi-VN" b="1">
                <a:solidFill>
                  <a:srgbClr val="C00000"/>
                </a:solidFill>
              </a:rPr>
              <a:t>CÁC BIỆN PHÁP CHỐNG </a:t>
            </a:r>
            <a:r>
              <a:rPr lang="en-US" altLang="vi-VN" b="1" smtClean="0">
                <a:solidFill>
                  <a:srgbClr val="C00000"/>
                </a:solidFill>
              </a:rPr>
              <a:t>DỊCH (1)</a:t>
            </a:r>
            <a:endParaRPr lang="en-US" altLang="vi-VN">
              <a:solidFill>
                <a:srgbClr val="C00000"/>
              </a:solidFill>
            </a:endParaRPr>
          </a:p>
        </p:txBody>
      </p:sp>
      <p:sp>
        <p:nvSpPr>
          <p:cNvPr id="47107" name="Content Placeholder 2"/>
          <p:cNvSpPr>
            <a:spLocks noGrp="1"/>
          </p:cNvSpPr>
          <p:nvPr>
            <p:ph idx="1"/>
          </p:nvPr>
        </p:nvSpPr>
        <p:spPr>
          <a:xfrm>
            <a:off x="357158" y="1196752"/>
            <a:ext cx="8429684" cy="5161190"/>
          </a:xfrm>
        </p:spPr>
        <p:txBody>
          <a:bodyPr/>
          <a:lstStyle/>
          <a:p>
            <a:pPr marL="571500" indent="-571500" algn="just">
              <a:lnSpc>
                <a:spcPct val="90000"/>
              </a:lnSpc>
              <a:spcBef>
                <a:spcPts val="1200"/>
              </a:spcBef>
              <a:buNone/>
              <a:defRPr/>
            </a:pPr>
            <a:r>
              <a:rPr lang="en-US" altLang="vi-VN" sz="2800" b="1" smtClean="0">
                <a:latin typeface="Arial" pitchFamily="34" charset="0"/>
                <a:cs typeface="Arial" pitchFamily="34" charset="0"/>
              </a:rPr>
              <a:t>II. Thực </a:t>
            </a:r>
            <a:r>
              <a:rPr lang="en-US" altLang="vi-VN" sz="2800" b="1" dirty="0" err="1">
                <a:latin typeface="Arial" pitchFamily="34" charset="0"/>
                <a:cs typeface="Arial" pitchFamily="34" charset="0"/>
              </a:rPr>
              <a:t>hiện</a:t>
            </a:r>
            <a:r>
              <a:rPr lang="en-US" altLang="vi-VN" sz="2800" b="1" dirty="0">
                <a:latin typeface="Arial" pitchFamily="34" charset="0"/>
                <a:cs typeface="Arial" pitchFamily="34" charset="0"/>
              </a:rPr>
              <a:t> </a:t>
            </a:r>
            <a:r>
              <a:rPr lang="en-US" altLang="vi-VN" sz="2800" b="1" dirty="0" err="1">
                <a:latin typeface="Arial" pitchFamily="34" charset="0"/>
                <a:cs typeface="Arial" pitchFamily="34" charset="0"/>
              </a:rPr>
              <a:t>thêm</a:t>
            </a:r>
            <a:r>
              <a:rPr lang="en-US" altLang="vi-VN" sz="2800" b="1" dirty="0">
                <a:latin typeface="Arial" pitchFamily="34" charset="0"/>
                <a:cs typeface="Arial" pitchFamily="34" charset="0"/>
              </a:rPr>
              <a:t> </a:t>
            </a:r>
            <a:r>
              <a:rPr lang="en-US" altLang="vi-VN" sz="2800" b="1" dirty="0" err="1">
                <a:latin typeface="Arial" pitchFamily="34" charset="0"/>
                <a:cs typeface="Arial" pitchFamily="34" charset="0"/>
              </a:rPr>
              <a:t>các</a:t>
            </a:r>
            <a:r>
              <a:rPr lang="en-US" altLang="vi-VN" sz="2800" b="1" dirty="0">
                <a:latin typeface="Arial" pitchFamily="34" charset="0"/>
                <a:cs typeface="Arial" pitchFamily="34" charset="0"/>
              </a:rPr>
              <a:t> </a:t>
            </a:r>
            <a:r>
              <a:rPr lang="en-US" altLang="vi-VN" sz="2800" b="1" dirty="0" err="1">
                <a:latin typeface="Arial" pitchFamily="34" charset="0"/>
                <a:cs typeface="Arial" pitchFamily="34" charset="0"/>
              </a:rPr>
              <a:t>biện</a:t>
            </a:r>
            <a:r>
              <a:rPr lang="en-US" altLang="vi-VN" sz="2800" b="1" dirty="0">
                <a:latin typeface="Arial" pitchFamily="34" charset="0"/>
                <a:cs typeface="Arial" pitchFamily="34" charset="0"/>
              </a:rPr>
              <a:t> </a:t>
            </a:r>
            <a:r>
              <a:rPr lang="vi-VN" altLang="vi-VN" sz="2800" b="1" dirty="0">
                <a:latin typeface="Arial" pitchFamily="34" charset="0"/>
                <a:cs typeface="Arial" pitchFamily="34" charset="0"/>
              </a:rPr>
              <a:t>p</a:t>
            </a:r>
            <a:r>
              <a:rPr lang="en-US" altLang="vi-VN" sz="2800" b="1" dirty="0" err="1">
                <a:latin typeface="Arial" pitchFamily="34" charset="0"/>
                <a:cs typeface="Arial" pitchFamily="34" charset="0"/>
              </a:rPr>
              <a:t>háp</a:t>
            </a:r>
            <a:r>
              <a:rPr lang="vi-VN" altLang="vi-VN" sz="2800" b="1" dirty="0">
                <a:latin typeface="Arial" pitchFamily="34" charset="0"/>
                <a:cs typeface="Arial" pitchFamily="34" charset="0"/>
              </a:rPr>
              <a:t> </a:t>
            </a:r>
            <a:r>
              <a:rPr lang="vi-VN" altLang="vi-VN" sz="2800" b="1">
                <a:latin typeface="Arial" pitchFamily="34" charset="0"/>
                <a:cs typeface="Arial" pitchFamily="34" charset="0"/>
              </a:rPr>
              <a:t>sau</a:t>
            </a:r>
            <a:r>
              <a:rPr lang="vi-VN" altLang="vi-VN" sz="2800" b="1" smtClean="0">
                <a:latin typeface="Arial" pitchFamily="34" charset="0"/>
                <a:cs typeface="Arial" pitchFamily="34" charset="0"/>
              </a:rPr>
              <a:t>:</a:t>
            </a:r>
            <a:endParaRPr lang="en-US" altLang="vi-VN" sz="2800" b="1" smtClean="0">
              <a:latin typeface="Arial" pitchFamily="34" charset="0"/>
              <a:cs typeface="Arial" pitchFamily="34" charset="0"/>
            </a:endParaRPr>
          </a:p>
          <a:p>
            <a:pPr marL="457200" indent="-457200" algn="just">
              <a:spcBef>
                <a:spcPts val="1200"/>
              </a:spcBef>
              <a:buAutoNum type="arabicPeriod"/>
            </a:pPr>
            <a:r>
              <a:rPr lang="vi-VN" sz="2400" b="1" smtClean="0">
                <a:solidFill>
                  <a:srgbClr val="C00000"/>
                </a:solidFill>
                <a:latin typeface="Arial" pitchFamily="34" charset="0"/>
                <a:cs typeface="Arial" pitchFamily="34" charset="0"/>
              </a:rPr>
              <a:t>Đối với </a:t>
            </a:r>
            <a:r>
              <a:rPr lang="en-US" sz="2400" b="1" smtClean="0">
                <a:solidFill>
                  <a:srgbClr val="C00000"/>
                </a:solidFill>
                <a:latin typeface="Arial" pitchFamily="34" charset="0"/>
                <a:cs typeface="Arial" pitchFamily="34" charset="0"/>
              </a:rPr>
              <a:t>THB </a:t>
            </a:r>
            <a:r>
              <a:rPr lang="vi-VN" sz="2400" b="1" smtClean="0">
                <a:solidFill>
                  <a:srgbClr val="C00000"/>
                </a:solidFill>
                <a:latin typeface="Arial" pitchFamily="34" charset="0"/>
                <a:cs typeface="Arial" pitchFamily="34" charset="0"/>
              </a:rPr>
              <a:t>xác định hoặc </a:t>
            </a:r>
            <a:r>
              <a:rPr lang="en-US" sz="2400" b="1" smtClean="0">
                <a:solidFill>
                  <a:srgbClr val="C00000"/>
                </a:solidFill>
                <a:latin typeface="Arial" pitchFamily="34" charset="0"/>
                <a:cs typeface="Arial" pitchFamily="34" charset="0"/>
              </a:rPr>
              <a:t>TH </a:t>
            </a:r>
            <a:r>
              <a:rPr lang="vi-VN" sz="2400" b="1" smtClean="0">
                <a:solidFill>
                  <a:srgbClr val="C00000"/>
                </a:solidFill>
                <a:latin typeface="Arial" pitchFamily="34" charset="0"/>
                <a:cs typeface="Arial" pitchFamily="34" charset="0"/>
              </a:rPr>
              <a:t>nghi ngờ mắc bệnh</a:t>
            </a:r>
          </a:p>
          <a:p>
            <a:pPr marL="457200" indent="-457200" algn="just">
              <a:spcBef>
                <a:spcPts val="1200"/>
              </a:spcBef>
              <a:buAutoNum type="arabicPeriod"/>
            </a:pPr>
            <a:r>
              <a:rPr lang="vi-VN" sz="2400" b="1" smtClean="0">
                <a:solidFill>
                  <a:srgbClr val="C00000"/>
                </a:solidFill>
                <a:latin typeface="Arial" pitchFamily="34" charset="0"/>
                <a:cs typeface="Arial" pitchFamily="34" charset="0"/>
              </a:rPr>
              <a:t>- Phân công rõ người, rõ việc cụ thể, ai làm gì...</a:t>
            </a:r>
            <a:endParaRPr lang="vi-VN" sz="2400" smtClean="0">
              <a:solidFill>
                <a:srgbClr val="C00000"/>
              </a:solidFill>
              <a:latin typeface="Arial" pitchFamily="34" charset="0"/>
              <a:cs typeface="Arial" pitchFamily="34" charset="0"/>
            </a:endParaRPr>
          </a:p>
          <a:p>
            <a:pPr algn="just">
              <a:spcBef>
                <a:spcPts val="1200"/>
              </a:spcBef>
              <a:buNone/>
            </a:pPr>
            <a:r>
              <a:rPr lang="vi-VN" sz="2400" smtClean="0">
                <a:latin typeface="Arial" pitchFamily="34" charset="0"/>
                <a:cs typeface="Arial" pitchFamily="34" charset="0"/>
              </a:rPr>
              <a:t>	- Cách ly nghiêm ngặt </a:t>
            </a:r>
          </a:p>
          <a:p>
            <a:pPr algn="just">
              <a:spcBef>
                <a:spcPts val="1200"/>
              </a:spcBef>
              <a:buNone/>
            </a:pPr>
            <a:r>
              <a:rPr lang="vi-VN" sz="2400" smtClean="0">
                <a:latin typeface="Arial" pitchFamily="34" charset="0"/>
                <a:cs typeface="Arial" pitchFamily="34" charset="0"/>
              </a:rPr>
              <a:t>    - lập chốt kiểm dịch - điều trị tại cơ sở y tế - giảm tối đa biến chứng, tử vong.</a:t>
            </a:r>
          </a:p>
          <a:p>
            <a:pPr algn="just">
              <a:spcBef>
                <a:spcPts val="1200"/>
              </a:spcBef>
              <a:buNone/>
            </a:pPr>
            <a:r>
              <a:rPr lang="vi-VN" sz="2400" smtClean="0">
                <a:latin typeface="Arial" pitchFamily="34" charset="0"/>
                <a:cs typeface="Arial" pitchFamily="34" charset="0"/>
              </a:rPr>
              <a:t>    -  Hạn chế việc chuyển tuyến - tránh lây lan trừ trường hợp thực sự cần thiết -Thời gian cách ly cho đến khi khỏi bệnh được xuất viện.</a:t>
            </a:r>
          </a:p>
          <a:p>
            <a:pPr algn="just">
              <a:spcBef>
                <a:spcPts val="1200"/>
              </a:spcBef>
              <a:buNone/>
            </a:pPr>
            <a:r>
              <a:rPr lang="vi-VN" sz="2400" smtClean="0">
                <a:latin typeface="Arial" pitchFamily="34" charset="0"/>
                <a:cs typeface="Arial" pitchFamily="34" charset="0"/>
              </a:rPr>
              <a:t>	- Sử dụng khẩu trang y tế đúng cách khi tiếp xúc </a:t>
            </a:r>
          </a:p>
          <a:p>
            <a:pPr algn="just">
              <a:spcBef>
                <a:spcPts val="1200"/>
              </a:spcBef>
              <a:buNone/>
            </a:pPr>
            <a:r>
              <a:rPr lang="vi-VN" sz="2400" smtClean="0">
                <a:latin typeface="Arial" pitchFamily="34" charset="0"/>
                <a:cs typeface="Arial" pitchFamily="34" charset="0"/>
              </a:rPr>
              <a:t>    - Giám sát, phát hiện.</a:t>
            </a:r>
            <a:endParaRPr lang="vi-VN"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85720" y="0"/>
            <a:ext cx="8534400" cy="914400"/>
          </a:xfrm>
        </p:spPr>
        <p:txBody>
          <a:bodyPr/>
          <a:lstStyle/>
          <a:p>
            <a:pPr eaLnBrk="1" hangingPunct="1"/>
            <a:r>
              <a:rPr lang="en-US" altLang="vi-VN" b="1"/>
              <a:t>CÁC BIỆN PHÁP CHỐNG DỊCH (2)</a:t>
            </a:r>
            <a:endParaRPr lang="en-US" altLang="vi-VN"/>
          </a:p>
        </p:txBody>
      </p:sp>
      <p:sp>
        <p:nvSpPr>
          <p:cNvPr id="44035" name="Content Placeholder 2"/>
          <p:cNvSpPr>
            <a:spLocks noGrp="1"/>
          </p:cNvSpPr>
          <p:nvPr>
            <p:ph idx="1"/>
          </p:nvPr>
        </p:nvSpPr>
        <p:spPr>
          <a:xfrm>
            <a:off x="285720" y="1214422"/>
            <a:ext cx="8572500" cy="5429288"/>
          </a:xfrm>
        </p:spPr>
        <p:txBody>
          <a:bodyPr/>
          <a:lstStyle/>
          <a:p>
            <a:pPr marL="457200" lvl="1" indent="0" algn="just" eaLnBrk="1" hangingPunct="1">
              <a:lnSpc>
                <a:spcPct val="90000"/>
              </a:lnSpc>
              <a:spcBef>
                <a:spcPts val="1200"/>
              </a:spcBef>
              <a:buFont typeface="Arial" pitchFamily="34" charset="0"/>
              <a:buNone/>
            </a:pPr>
            <a:r>
              <a:rPr lang="vi-VN" altLang="vi-VN" sz="2400" b="1" dirty="0">
                <a:solidFill>
                  <a:srgbClr val="C00000"/>
                </a:solidFill>
                <a:latin typeface="Calibri (Headings)"/>
              </a:rPr>
              <a:t>2. </a:t>
            </a:r>
            <a:r>
              <a:rPr lang="vi-VN" altLang="vi-VN" sz="2400" b="1" dirty="0" err="1">
                <a:solidFill>
                  <a:srgbClr val="C00000"/>
                </a:solidFill>
                <a:latin typeface="Calibri (Headings)"/>
              </a:rPr>
              <a:t>Đối</a:t>
            </a:r>
            <a:r>
              <a:rPr lang="vi-VN" altLang="vi-VN" sz="2400" b="1" dirty="0">
                <a:solidFill>
                  <a:srgbClr val="C00000"/>
                </a:solidFill>
                <a:latin typeface="Calibri (Headings)"/>
              </a:rPr>
              <a:t> </a:t>
            </a:r>
            <a:r>
              <a:rPr lang="vi-VN" altLang="vi-VN" sz="2400" b="1" dirty="0" err="1">
                <a:solidFill>
                  <a:srgbClr val="C00000"/>
                </a:solidFill>
                <a:latin typeface="Calibri (Headings)"/>
              </a:rPr>
              <a:t>với</a:t>
            </a:r>
            <a:r>
              <a:rPr lang="vi-VN" altLang="vi-VN" sz="2400" b="1" dirty="0">
                <a:solidFill>
                  <a:srgbClr val="C00000"/>
                </a:solidFill>
                <a:latin typeface="Calibri (Headings)"/>
              </a:rPr>
              <a:t> </a:t>
            </a:r>
            <a:r>
              <a:rPr lang="vi-VN" altLang="vi-VN" sz="2400" b="1" dirty="0" err="1">
                <a:solidFill>
                  <a:srgbClr val="C00000"/>
                </a:solidFill>
                <a:latin typeface="Calibri (Headings)"/>
              </a:rPr>
              <a:t>người</a:t>
            </a:r>
            <a:r>
              <a:rPr lang="vi-VN" altLang="vi-VN" sz="2400" b="1" dirty="0">
                <a:solidFill>
                  <a:srgbClr val="C00000"/>
                </a:solidFill>
                <a:latin typeface="Calibri (Headings)"/>
              </a:rPr>
              <a:t> </a:t>
            </a:r>
            <a:r>
              <a:rPr lang="vi-VN" altLang="vi-VN" sz="2400" b="1" dirty="0" err="1">
                <a:solidFill>
                  <a:srgbClr val="C00000"/>
                </a:solidFill>
                <a:latin typeface="Calibri (Headings)"/>
              </a:rPr>
              <a:t>tiếp</a:t>
            </a:r>
            <a:r>
              <a:rPr lang="vi-VN" altLang="vi-VN" sz="2400" b="1" dirty="0">
                <a:solidFill>
                  <a:srgbClr val="C00000"/>
                </a:solidFill>
                <a:latin typeface="Calibri (Headings)"/>
              </a:rPr>
              <a:t> </a:t>
            </a:r>
            <a:r>
              <a:rPr lang="vi-VN" altLang="vi-VN" sz="2400" b="1" dirty="0" err="1">
                <a:solidFill>
                  <a:srgbClr val="C00000"/>
                </a:solidFill>
                <a:latin typeface="Calibri (Headings)"/>
              </a:rPr>
              <a:t>xúc</a:t>
            </a:r>
            <a:r>
              <a:rPr lang="vi-VN" altLang="vi-VN" sz="2400" b="1" dirty="0">
                <a:solidFill>
                  <a:srgbClr val="C00000"/>
                </a:solidFill>
                <a:latin typeface="Calibri (Headings)"/>
              </a:rPr>
              <a:t> </a:t>
            </a:r>
            <a:r>
              <a:rPr lang="vi-VN" altLang="vi-VN" sz="2400" b="1" dirty="0" err="1">
                <a:solidFill>
                  <a:srgbClr val="C00000"/>
                </a:solidFill>
                <a:latin typeface="Calibri (Headings)"/>
              </a:rPr>
              <a:t>gần</a:t>
            </a:r>
            <a:r>
              <a:rPr lang="vi-VN" altLang="vi-VN" sz="2400" b="1" dirty="0">
                <a:solidFill>
                  <a:srgbClr val="C00000"/>
                </a:solidFill>
                <a:latin typeface="Calibri (Headings)"/>
              </a:rPr>
              <a:t> </a:t>
            </a:r>
            <a:r>
              <a:rPr lang="vi-VN" altLang="vi-VN" sz="2400" b="1" dirty="0" err="1">
                <a:solidFill>
                  <a:srgbClr val="C00000"/>
                </a:solidFill>
                <a:latin typeface="Calibri (Headings)"/>
              </a:rPr>
              <a:t>hoặc</a:t>
            </a:r>
            <a:r>
              <a:rPr lang="vi-VN" altLang="vi-VN" sz="2400" b="1" dirty="0">
                <a:solidFill>
                  <a:srgbClr val="C00000"/>
                </a:solidFill>
                <a:latin typeface="Calibri (Headings)"/>
              </a:rPr>
              <a:t> </a:t>
            </a:r>
            <a:r>
              <a:rPr lang="vi-VN" altLang="vi-VN" sz="2400" b="1" dirty="0" err="1">
                <a:solidFill>
                  <a:srgbClr val="C00000"/>
                </a:solidFill>
                <a:latin typeface="Calibri (Headings)"/>
              </a:rPr>
              <a:t>có</a:t>
            </a:r>
            <a:r>
              <a:rPr lang="vi-VN" altLang="vi-VN" sz="2400" b="1" dirty="0">
                <a:solidFill>
                  <a:srgbClr val="C00000"/>
                </a:solidFill>
                <a:latin typeface="Calibri (Headings)"/>
              </a:rPr>
              <a:t> liên </a:t>
            </a:r>
            <a:r>
              <a:rPr lang="vi-VN" altLang="vi-VN" sz="2400" b="1">
                <a:solidFill>
                  <a:srgbClr val="C00000"/>
                </a:solidFill>
                <a:latin typeface="Calibri (Headings)"/>
              </a:rPr>
              <a:t>quan </a:t>
            </a:r>
            <a:r>
              <a:rPr lang="vi-VN" altLang="vi-VN" sz="2400" b="1" smtClean="0">
                <a:solidFill>
                  <a:srgbClr val="C00000"/>
                </a:solidFill>
                <a:latin typeface="Calibri (Headings)"/>
              </a:rPr>
              <a:t>khác</a:t>
            </a:r>
            <a:endParaRPr lang="en-US" altLang="vi-VN" sz="2400" b="1" smtClean="0">
              <a:solidFill>
                <a:srgbClr val="C00000"/>
              </a:solidFill>
              <a:latin typeface="Calibri (Headings)"/>
            </a:endParaRPr>
          </a:p>
          <a:p>
            <a:pPr marL="914400" lvl="1" indent="-457200" algn="just" eaLnBrk="1" hangingPunct="1">
              <a:lnSpc>
                <a:spcPct val="90000"/>
              </a:lnSpc>
              <a:spcBef>
                <a:spcPts val="1200"/>
              </a:spcBef>
              <a:buFont typeface="Arial" pitchFamily="34" charset="0"/>
              <a:buAutoNum type="alphaLcPeriod"/>
            </a:pPr>
            <a:r>
              <a:rPr lang="vi-VN" sz="2400" b="1" smtClean="0">
                <a:solidFill>
                  <a:srgbClr val="C00000"/>
                </a:solidFill>
              </a:rPr>
              <a:t>Cán bộ y tế</a:t>
            </a:r>
            <a:endParaRPr lang="en-US" sz="2400" b="1" smtClean="0">
              <a:solidFill>
                <a:srgbClr val="C00000"/>
              </a:solidFill>
            </a:endParaRPr>
          </a:p>
          <a:p>
            <a:pPr lvl="1" algn="just" eaLnBrk="1" hangingPunct="1">
              <a:lnSpc>
                <a:spcPct val="90000"/>
              </a:lnSpc>
              <a:spcBef>
                <a:spcPts val="1200"/>
              </a:spcBef>
              <a:buFontTx/>
              <a:buChar char="-"/>
            </a:pPr>
            <a:r>
              <a:rPr lang="vi-VN" sz="2400" smtClean="0"/>
              <a:t>Thực hiện triệt để các biện pháp phòng hộ cá nhân.</a:t>
            </a:r>
          </a:p>
          <a:p>
            <a:pPr lvl="1" algn="just" eaLnBrk="1" hangingPunct="1">
              <a:lnSpc>
                <a:spcPct val="90000"/>
              </a:lnSpc>
              <a:spcBef>
                <a:spcPts val="1200"/>
              </a:spcBef>
              <a:buFontTx/>
              <a:buChar char="-"/>
            </a:pPr>
            <a:r>
              <a:rPr lang="vi-VN" sz="2400" smtClean="0"/>
              <a:t>Tác nghiệp, hướng dẫn CM, các biện pháp chống dịch.</a:t>
            </a:r>
          </a:p>
          <a:p>
            <a:pPr lvl="1" algn="just" eaLnBrk="1" hangingPunct="1">
              <a:lnSpc>
                <a:spcPct val="90000"/>
              </a:lnSpc>
              <a:spcBef>
                <a:spcPts val="1200"/>
              </a:spcBef>
              <a:buFontTx/>
              <a:buChar char="-"/>
            </a:pPr>
            <a:r>
              <a:rPr lang="vi-VN" sz="2400" smtClean="0"/>
              <a:t>Cập nhật báo cáo, điều tra, giám sát dịch báo cáo BCĐ,  </a:t>
            </a:r>
            <a:endParaRPr lang="en-US" sz="2400" smtClean="0"/>
          </a:p>
          <a:p>
            <a:pPr lvl="1" algn="just" eaLnBrk="1" hangingPunct="1">
              <a:lnSpc>
                <a:spcPct val="90000"/>
              </a:lnSpc>
              <a:spcBef>
                <a:spcPts val="1200"/>
              </a:spcBef>
              <a:buFontTx/>
              <a:buChar char="-"/>
            </a:pPr>
            <a:r>
              <a:rPr lang="vi-VN" sz="2400" smtClean="0"/>
              <a:t>Tuyên truyền loa đài, hướng dẫn người Dân tự PCD.</a:t>
            </a:r>
          </a:p>
          <a:p>
            <a:pPr lvl="1" algn="just" eaLnBrk="1" hangingPunct="1">
              <a:lnSpc>
                <a:spcPct val="90000"/>
              </a:lnSpc>
              <a:spcBef>
                <a:spcPts val="1200"/>
              </a:spcBef>
              <a:buFontTx/>
              <a:buChar char="-"/>
            </a:pPr>
            <a:r>
              <a:rPr lang="vi-VN" sz="2400" smtClean="0"/>
              <a:t>Thực hiện cách ly tuyệt đối.</a:t>
            </a:r>
          </a:p>
          <a:p>
            <a:pPr lvl="1" algn="just" eaLnBrk="1" hangingPunct="1">
              <a:lnSpc>
                <a:spcPct val="90000"/>
              </a:lnSpc>
              <a:spcBef>
                <a:spcPts val="1200"/>
              </a:spcBef>
              <a:buFontTx/>
              <a:buChar char="-"/>
            </a:pPr>
            <a:r>
              <a:rPr lang="vi-VN" sz="2400" smtClean="0"/>
              <a:t>Tham mưu BCĐ phân công nhiệm vụ các thành viên trong BCĐ.</a:t>
            </a:r>
          </a:p>
          <a:p>
            <a:pPr lvl="1" algn="just" eaLnBrk="1" hangingPunct="1">
              <a:lnSpc>
                <a:spcPct val="90000"/>
              </a:lnSpc>
              <a:spcBef>
                <a:spcPts val="1200"/>
              </a:spcBef>
              <a:buFontTx/>
              <a:buChar char="-"/>
            </a:pPr>
            <a:r>
              <a:rPr lang="vi-VN" sz="2400" smtClean="0"/>
              <a:t>Các ban ngành đoàn thể. Hội Phụ nữ làm Gì, Hội Nông Dân làm gì..v.v..</a:t>
            </a:r>
          </a:p>
          <a:p>
            <a:pPr algn="just"/>
            <a:endParaRPr lang="vi-VN" sz="24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57158" y="0"/>
            <a:ext cx="8534400" cy="914400"/>
          </a:xfrm>
        </p:spPr>
        <p:txBody>
          <a:bodyPr/>
          <a:lstStyle/>
          <a:p>
            <a:pPr eaLnBrk="1" hangingPunct="1"/>
            <a:r>
              <a:rPr lang="en-US" altLang="vi-VN" b="1" dirty="0"/>
              <a:t>CÁC BIỆN PHÁP CHỐNG DỊCH (3)</a:t>
            </a:r>
            <a:endParaRPr lang="en-US" altLang="vi-VN" dirty="0"/>
          </a:p>
        </p:txBody>
      </p:sp>
      <p:sp>
        <p:nvSpPr>
          <p:cNvPr id="44035" name="Content Placeholder 2"/>
          <p:cNvSpPr>
            <a:spLocks noGrp="1"/>
          </p:cNvSpPr>
          <p:nvPr>
            <p:ph idx="1"/>
          </p:nvPr>
        </p:nvSpPr>
        <p:spPr>
          <a:xfrm>
            <a:off x="179512" y="1124744"/>
            <a:ext cx="8246090" cy="5105400"/>
          </a:xfrm>
        </p:spPr>
        <p:txBody>
          <a:bodyPr/>
          <a:lstStyle/>
          <a:p>
            <a:pPr marL="457200" lvl="1" indent="0" algn="just" eaLnBrk="1" hangingPunct="1">
              <a:lnSpc>
                <a:spcPct val="90000"/>
              </a:lnSpc>
              <a:spcBef>
                <a:spcPts val="1200"/>
              </a:spcBef>
              <a:buFont typeface="Arial" pitchFamily="34" charset="0"/>
              <a:buNone/>
            </a:pPr>
            <a:r>
              <a:rPr lang="vi-VN" altLang="vi-VN" sz="2400" b="1" dirty="0">
                <a:solidFill>
                  <a:srgbClr val="C00000"/>
                </a:solidFill>
                <a:latin typeface="Calibri (Headings)"/>
              </a:rPr>
              <a:t>2</a:t>
            </a:r>
            <a:r>
              <a:rPr lang="vi-VN" altLang="vi-VN" sz="2400" b="1">
                <a:solidFill>
                  <a:srgbClr val="C00000"/>
                </a:solidFill>
                <a:latin typeface="Calibri (Headings)"/>
              </a:rPr>
              <a:t>. </a:t>
            </a:r>
            <a:r>
              <a:rPr lang="vi-VN" altLang="vi-VN" sz="2400" b="1" smtClean="0">
                <a:solidFill>
                  <a:srgbClr val="C00000"/>
                </a:solidFill>
                <a:latin typeface="Calibri (Headings)"/>
              </a:rPr>
              <a:t>BCĐ phân công Ai là người lập chốt kiểm dịch.</a:t>
            </a:r>
          </a:p>
          <a:p>
            <a:pPr marL="457200" lvl="1" indent="0" algn="just" eaLnBrk="1" hangingPunct="1">
              <a:lnSpc>
                <a:spcPct val="90000"/>
              </a:lnSpc>
              <a:spcBef>
                <a:spcPts val="1200"/>
              </a:spcBef>
              <a:buFontTx/>
              <a:buChar char="-"/>
            </a:pPr>
            <a:r>
              <a:rPr lang="vi-VN" altLang="vi-VN" sz="2400" b="1" smtClean="0">
                <a:solidFill>
                  <a:srgbClr val="C00000"/>
                </a:solidFill>
                <a:latin typeface="Calibri (Headings)"/>
              </a:rPr>
              <a:t>Thành lập đội Phun Hóa chất PCD cắt cử người thực hiện.</a:t>
            </a:r>
          </a:p>
          <a:p>
            <a:pPr marL="457200" lvl="1" indent="0" algn="just" eaLnBrk="1" hangingPunct="1">
              <a:lnSpc>
                <a:spcPct val="90000"/>
              </a:lnSpc>
              <a:spcBef>
                <a:spcPts val="1200"/>
              </a:spcBef>
              <a:buFontTx/>
              <a:buChar char="-"/>
            </a:pPr>
            <a:r>
              <a:rPr lang="vi-VN" altLang="vi-VN" sz="2400" b="1" smtClean="0">
                <a:solidFill>
                  <a:srgbClr val="C00000"/>
                </a:solidFill>
                <a:latin typeface="Calibri (Headings)"/>
              </a:rPr>
              <a:t> Đội xử lý vệ sinh môi trường. Như chất thải, tử thi..v.. thu bgom rác..</a:t>
            </a:r>
          </a:p>
          <a:p>
            <a:pPr marL="457200" lvl="1" indent="0" algn="just" eaLnBrk="1" hangingPunct="1">
              <a:lnSpc>
                <a:spcPct val="90000"/>
              </a:lnSpc>
              <a:spcBef>
                <a:spcPts val="1200"/>
              </a:spcBef>
              <a:buFontTx/>
              <a:buChar char="-"/>
            </a:pPr>
            <a:endParaRPr lang="vi-VN" altLang="vi-VN" sz="2400" b="1" smtClean="0">
              <a:solidFill>
                <a:srgbClr val="C00000"/>
              </a:solidFill>
              <a:latin typeface="Calibri (Headings)"/>
            </a:endParaRPr>
          </a:p>
          <a:p>
            <a:pPr marL="457200" lvl="1" indent="0" algn="just" eaLnBrk="1" hangingPunct="1">
              <a:lnSpc>
                <a:spcPct val="90000"/>
              </a:lnSpc>
              <a:spcBef>
                <a:spcPts val="1200"/>
              </a:spcBef>
              <a:buFontTx/>
              <a:buChar char="-"/>
            </a:pPr>
            <a:endParaRPr lang="vi-VN" altLang="vi-VN" sz="2400" b="1" smtClean="0">
              <a:solidFill>
                <a:srgbClr val="C00000"/>
              </a:solidFill>
              <a:latin typeface="Calibri (Headings)"/>
            </a:endParaRPr>
          </a:p>
          <a:p>
            <a:pPr marL="457200" lvl="1" indent="0" algn="just" eaLnBrk="1" hangingPunct="1">
              <a:lnSpc>
                <a:spcPct val="90000"/>
              </a:lnSpc>
              <a:spcBef>
                <a:spcPts val="1200"/>
              </a:spcBef>
              <a:buFontTx/>
              <a:buChar char="-"/>
            </a:pPr>
            <a:endParaRPr lang="vi-VN" altLang="vi-VN" sz="2400" b="1" smtClean="0">
              <a:solidFill>
                <a:srgbClr val="C00000"/>
              </a:solidFill>
              <a:latin typeface="Calibri (Headings)"/>
            </a:endParaRPr>
          </a:p>
        </p:txBody>
      </p:sp>
    </p:spTree>
    <p:extLst>
      <p:ext uri="{BB962C8B-B14F-4D97-AF65-F5344CB8AC3E}">
        <p14:creationId xmlns:p14="http://schemas.microsoft.com/office/powerpoint/2010/main" xmlns="" val="2124960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28600" y="228600"/>
            <a:ext cx="8534400" cy="914400"/>
          </a:xfrm>
        </p:spPr>
        <p:txBody>
          <a:bodyPr/>
          <a:lstStyle/>
          <a:p>
            <a:pPr eaLnBrk="1" hangingPunct="1"/>
            <a:r>
              <a:rPr lang="en-US" altLang="vi-VN" b="1"/>
              <a:t>CÁC BIỆN PHÁP CHỐNG DỊCH </a:t>
            </a:r>
            <a:r>
              <a:rPr lang="en-US" altLang="vi-VN" b="1" smtClean="0"/>
              <a:t>(4)</a:t>
            </a:r>
            <a:endParaRPr lang="en-US" altLang="vi-VN"/>
          </a:p>
        </p:txBody>
      </p:sp>
      <p:sp>
        <p:nvSpPr>
          <p:cNvPr id="46083" name="Content Placeholder 2"/>
          <p:cNvSpPr>
            <a:spLocks noGrp="1"/>
          </p:cNvSpPr>
          <p:nvPr>
            <p:ph idx="1"/>
          </p:nvPr>
        </p:nvSpPr>
        <p:spPr>
          <a:xfrm>
            <a:off x="251520" y="1268760"/>
            <a:ext cx="8496944" cy="5232074"/>
          </a:xfrm>
        </p:spPr>
        <p:txBody>
          <a:bodyPr/>
          <a:lstStyle/>
          <a:p>
            <a:pPr marL="457200" lvl="1" indent="0" algn="just" eaLnBrk="1" hangingPunct="1">
              <a:lnSpc>
                <a:spcPct val="90000"/>
              </a:lnSpc>
              <a:spcBef>
                <a:spcPts val="1200"/>
              </a:spcBef>
              <a:buFont typeface="Arial" pitchFamily="34" charset="0"/>
              <a:buNone/>
            </a:pPr>
            <a:r>
              <a:rPr lang="en-US" altLang="vi-VN" sz="2400" b="1" smtClean="0">
                <a:solidFill>
                  <a:srgbClr val="C00000"/>
                </a:solidFill>
                <a:latin typeface="Arial" pitchFamily="34" charset="0"/>
                <a:cs typeface="Arial" pitchFamily="34" charset="0"/>
              </a:rPr>
              <a:t>3. </a:t>
            </a:r>
            <a:r>
              <a:rPr lang="en-US" altLang="vi-VN" sz="2400" b="1" dirty="0" err="1">
                <a:solidFill>
                  <a:srgbClr val="C00000"/>
                </a:solidFill>
                <a:latin typeface="Arial" pitchFamily="34" charset="0"/>
                <a:cs typeface="Arial" pitchFamily="34" charset="0"/>
              </a:rPr>
              <a:t>Đối</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với</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hộ</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gia</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đình</a:t>
            </a:r>
            <a:r>
              <a:rPr lang="en-US" altLang="vi-VN" sz="2400" b="1" dirty="0">
                <a:solidFill>
                  <a:srgbClr val="C00000"/>
                </a:solidFill>
                <a:latin typeface="Arial" pitchFamily="34" charset="0"/>
                <a:cs typeface="Arial" pitchFamily="34" charset="0"/>
              </a:rPr>
              <a:t> </a:t>
            </a:r>
            <a:r>
              <a:rPr lang="en-US" altLang="vi-VN" sz="2400" b="1" err="1">
                <a:solidFill>
                  <a:srgbClr val="C00000"/>
                </a:solidFill>
                <a:latin typeface="Arial" pitchFamily="34" charset="0"/>
                <a:cs typeface="Arial" pitchFamily="34" charset="0"/>
              </a:rPr>
              <a:t>bệnh</a:t>
            </a:r>
            <a:r>
              <a:rPr lang="en-US" altLang="vi-VN" sz="2400" b="1">
                <a:solidFill>
                  <a:srgbClr val="C00000"/>
                </a:solidFill>
                <a:latin typeface="Arial" pitchFamily="34" charset="0"/>
                <a:cs typeface="Arial" pitchFamily="34" charset="0"/>
              </a:rPr>
              <a:t> </a:t>
            </a:r>
            <a:r>
              <a:rPr lang="en-US" altLang="vi-VN" sz="2400" b="1" smtClean="0">
                <a:solidFill>
                  <a:srgbClr val="C00000"/>
                </a:solidFill>
                <a:latin typeface="Arial" pitchFamily="34" charset="0"/>
                <a:cs typeface="Arial" pitchFamily="34" charset="0"/>
              </a:rPr>
              <a:t>nhân</a:t>
            </a:r>
            <a:endParaRPr lang="vi-VN" altLang="vi-VN" sz="2400" b="1" smtClean="0">
              <a:solidFill>
                <a:srgbClr val="C00000"/>
              </a:solidFill>
              <a:latin typeface="Arial" pitchFamily="34" charset="0"/>
              <a:cs typeface="Arial" pitchFamily="34" charset="0"/>
            </a:endParaRPr>
          </a:p>
          <a:p>
            <a:pPr marL="457200" lvl="1" indent="0" algn="just" eaLnBrk="1" hangingPunct="1">
              <a:lnSpc>
                <a:spcPct val="90000"/>
              </a:lnSpc>
              <a:spcBef>
                <a:spcPts val="1200"/>
              </a:spcBef>
              <a:buFont typeface="Arial" pitchFamily="34" charset="0"/>
              <a:buNone/>
            </a:pPr>
            <a:r>
              <a:rPr lang="vi-VN" sz="2400" smtClean="0">
                <a:latin typeface="Arial" pitchFamily="34" charset="0"/>
                <a:cs typeface="Arial" pitchFamily="34" charset="0"/>
              </a:rPr>
              <a:t>Thực hiện vệ sinh, thông khí và thông thoáng nhà ở, thường xuyên lau nền nhà, tay nắm cửa và bề mặt các đồ vật trong nhà bằng các chất tẩy rửa thông thường như xà phòng và các dung dịch khử khuẩn khác.</a:t>
            </a:r>
            <a:endParaRPr lang="en-US" sz="2400" smtClean="0">
              <a:latin typeface="Arial" pitchFamily="34" charset="0"/>
              <a:cs typeface="Arial" pitchFamily="34" charset="0"/>
            </a:endParaRPr>
          </a:p>
          <a:p>
            <a:pPr marL="457200" lvl="1" indent="0" algn="just" eaLnBrk="1" hangingPunct="1">
              <a:lnSpc>
                <a:spcPct val="90000"/>
              </a:lnSpc>
              <a:spcBef>
                <a:spcPts val="1200"/>
              </a:spcBef>
              <a:buFont typeface="Arial" pitchFamily="34" charset="0"/>
              <a:buNone/>
            </a:pPr>
            <a:r>
              <a:rPr lang="en-US" altLang="vi-VN" sz="2400" b="1" smtClean="0">
                <a:solidFill>
                  <a:srgbClr val="C00000"/>
                </a:solidFill>
                <a:latin typeface="Arial" pitchFamily="34" charset="0"/>
                <a:cs typeface="Arial" pitchFamily="34" charset="0"/>
              </a:rPr>
              <a:t>4</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Đối</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với</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cộng</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đồng</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trường</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học</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xí</a:t>
            </a:r>
            <a:r>
              <a:rPr lang="en-US" altLang="vi-VN" sz="2400" b="1" dirty="0">
                <a:solidFill>
                  <a:srgbClr val="C00000"/>
                </a:solidFill>
                <a:latin typeface="Arial" pitchFamily="34" charset="0"/>
                <a:cs typeface="Arial" pitchFamily="34" charset="0"/>
              </a:rPr>
              <a:t> </a:t>
            </a:r>
            <a:r>
              <a:rPr lang="en-US" altLang="vi-VN" sz="2400" b="1" dirty="0" err="1">
                <a:solidFill>
                  <a:srgbClr val="C00000"/>
                </a:solidFill>
                <a:latin typeface="Arial" pitchFamily="34" charset="0"/>
                <a:cs typeface="Arial" pitchFamily="34" charset="0"/>
              </a:rPr>
              <a:t>nghiệp</a:t>
            </a:r>
            <a:r>
              <a:rPr lang="en-US" altLang="vi-VN" sz="2400" b="1" dirty="0">
                <a:solidFill>
                  <a:srgbClr val="C00000"/>
                </a:solidFill>
                <a:latin typeface="Arial" pitchFamily="34" charset="0"/>
                <a:cs typeface="Arial" pitchFamily="34" charset="0"/>
              </a:rPr>
              <a:t>, </a:t>
            </a:r>
            <a:r>
              <a:rPr lang="en-US" altLang="vi-VN" sz="2400" b="1" err="1">
                <a:solidFill>
                  <a:srgbClr val="C00000"/>
                </a:solidFill>
                <a:latin typeface="Arial" pitchFamily="34" charset="0"/>
                <a:cs typeface="Arial" pitchFamily="34" charset="0"/>
              </a:rPr>
              <a:t>công</a:t>
            </a:r>
            <a:r>
              <a:rPr lang="en-US" altLang="vi-VN" sz="2400" b="1">
                <a:solidFill>
                  <a:srgbClr val="C00000"/>
                </a:solidFill>
                <a:latin typeface="Arial" pitchFamily="34" charset="0"/>
                <a:cs typeface="Arial" pitchFamily="34" charset="0"/>
              </a:rPr>
              <a:t> </a:t>
            </a:r>
            <a:r>
              <a:rPr lang="en-US" altLang="vi-VN" sz="2400" b="1" smtClean="0">
                <a:solidFill>
                  <a:srgbClr val="C00000"/>
                </a:solidFill>
                <a:latin typeface="Arial" pitchFamily="34" charset="0"/>
                <a:cs typeface="Arial" pitchFamily="34" charset="0"/>
              </a:rPr>
              <a:t>sở</a:t>
            </a:r>
          </a:p>
          <a:p>
            <a:pPr lvl="1" algn="just" eaLnBrk="1" hangingPunct="1">
              <a:lnSpc>
                <a:spcPct val="90000"/>
              </a:lnSpc>
              <a:spcBef>
                <a:spcPts val="1200"/>
              </a:spcBef>
              <a:buFontTx/>
              <a:buChar char="-"/>
            </a:pPr>
            <a:r>
              <a:rPr lang="en-US" altLang="vi-VN" sz="2400" smtClean="0">
                <a:latin typeface="Arial" pitchFamily="34" charset="0"/>
                <a:cs typeface="Arial" pitchFamily="34" charset="0"/>
              </a:rPr>
              <a:t>Triển </a:t>
            </a:r>
            <a:r>
              <a:rPr lang="en-US" altLang="vi-VN" sz="2400" dirty="0" err="1">
                <a:latin typeface="Arial" pitchFamily="34" charset="0"/>
                <a:cs typeface="Arial" pitchFamily="34" charset="0"/>
              </a:rPr>
              <a:t>khai</a:t>
            </a:r>
            <a:r>
              <a:rPr lang="en-US" altLang="vi-VN" sz="2400" dirty="0">
                <a:latin typeface="Arial" pitchFamily="34" charset="0"/>
                <a:cs typeface="Arial" pitchFamily="34" charset="0"/>
              </a:rPr>
              <a:t> </a:t>
            </a:r>
            <a:r>
              <a:rPr lang="en-US" altLang="vi-VN" sz="2400" dirty="0" err="1">
                <a:latin typeface="Arial" pitchFamily="34" charset="0"/>
                <a:cs typeface="Arial" pitchFamily="34" charset="0"/>
              </a:rPr>
              <a:t>các</a:t>
            </a:r>
            <a:r>
              <a:rPr lang="en-US" altLang="vi-VN" sz="2400" dirty="0">
                <a:latin typeface="Arial" pitchFamily="34" charset="0"/>
                <a:cs typeface="Arial" pitchFamily="34" charset="0"/>
              </a:rPr>
              <a:t> </a:t>
            </a:r>
            <a:r>
              <a:rPr lang="en-US" altLang="vi-VN" sz="2400" dirty="0" err="1">
                <a:latin typeface="Arial" pitchFamily="34" charset="0"/>
                <a:cs typeface="Arial" pitchFamily="34" charset="0"/>
              </a:rPr>
              <a:t>biện</a:t>
            </a:r>
            <a:r>
              <a:rPr lang="en-US" altLang="vi-VN" sz="2400" dirty="0">
                <a:latin typeface="Arial" pitchFamily="34" charset="0"/>
                <a:cs typeface="Arial" pitchFamily="34" charset="0"/>
              </a:rPr>
              <a:t> </a:t>
            </a:r>
            <a:r>
              <a:rPr lang="en-US" altLang="vi-VN" sz="2400" dirty="0" err="1">
                <a:latin typeface="Arial" pitchFamily="34" charset="0"/>
                <a:cs typeface="Arial" pitchFamily="34" charset="0"/>
              </a:rPr>
              <a:t>pháp</a:t>
            </a:r>
            <a:r>
              <a:rPr lang="en-US" altLang="vi-VN" sz="2400" dirty="0">
                <a:latin typeface="Arial" pitchFamily="34" charset="0"/>
                <a:cs typeface="Arial" pitchFamily="34" charset="0"/>
              </a:rPr>
              <a:t> </a:t>
            </a:r>
            <a:r>
              <a:rPr lang="en-US" altLang="vi-VN" sz="2400" dirty="0" err="1">
                <a:latin typeface="Arial" pitchFamily="34" charset="0"/>
                <a:cs typeface="Arial" pitchFamily="34" charset="0"/>
              </a:rPr>
              <a:t>phòng</a:t>
            </a:r>
            <a:r>
              <a:rPr lang="en-US" altLang="vi-VN" sz="2400" dirty="0">
                <a:latin typeface="Arial" pitchFamily="34" charset="0"/>
                <a:cs typeface="Arial" pitchFamily="34" charset="0"/>
              </a:rPr>
              <a:t>, </a:t>
            </a:r>
            <a:r>
              <a:rPr lang="en-US" altLang="vi-VN" sz="2400" dirty="0" err="1">
                <a:latin typeface="Arial" pitchFamily="34" charset="0"/>
                <a:cs typeface="Arial" pitchFamily="34" charset="0"/>
              </a:rPr>
              <a:t>chống</a:t>
            </a:r>
            <a:r>
              <a:rPr lang="en-US" altLang="vi-VN" sz="2400" dirty="0">
                <a:latin typeface="Arial" pitchFamily="34" charset="0"/>
                <a:cs typeface="Arial" pitchFamily="34" charset="0"/>
              </a:rPr>
              <a:t> </a:t>
            </a:r>
            <a:r>
              <a:rPr lang="en-US" altLang="vi-VN" sz="2400" dirty="0" err="1">
                <a:latin typeface="Arial" pitchFamily="34" charset="0"/>
                <a:cs typeface="Arial" pitchFamily="34" charset="0"/>
              </a:rPr>
              <a:t>dịch</a:t>
            </a:r>
            <a:r>
              <a:rPr lang="en-US" altLang="vi-VN" sz="2400" dirty="0">
                <a:latin typeface="Arial" pitchFamily="34" charset="0"/>
                <a:cs typeface="Arial" pitchFamily="34" charset="0"/>
              </a:rPr>
              <a:t> </a:t>
            </a:r>
            <a:r>
              <a:rPr lang="en-US" altLang="vi-VN" sz="2400" dirty="0" err="1">
                <a:latin typeface="Arial" pitchFamily="34" charset="0"/>
                <a:cs typeface="Arial" pitchFamily="34" charset="0"/>
              </a:rPr>
              <a:t>như</a:t>
            </a:r>
            <a:r>
              <a:rPr lang="en-US" altLang="vi-VN" sz="2400" dirty="0">
                <a:latin typeface="Arial" pitchFamily="34" charset="0"/>
                <a:cs typeface="Arial" pitchFamily="34" charset="0"/>
              </a:rPr>
              <a:t> </a:t>
            </a:r>
            <a:r>
              <a:rPr lang="en-US" altLang="vi-VN" sz="2400" dirty="0" err="1">
                <a:latin typeface="Arial" pitchFamily="34" charset="0"/>
                <a:cs typeface="Arial" pitchFamily="34" charset="0"/>
              </a:rPr>
              <a:t>đối</a:t>
            </a:r>
            <a:r>
              <a:rPr lang="en-US" altLang="vi-VN" sz="2400" dirty="0">
                <a:latin typeface="Arial" pitchFamily="34" charset="0"/>
                <a:cs typeface="Arial" pitchFamily="34" charset="0"/>
              </a:rPr>
              <a:t> </a:t>
            </a:r>
            <a:r>
              <a:rPr lang="en-US" altLang="vi-VN" sz="2400" dirty="0" err="1">
                <a:latin typeface="Arial" pitchFamily="34" charset="0"/>
                <a:cs typeface="Arial" pitchFamily="34" charset="0"/>
              </a:rPr>
              <a:t>với</a:t>
            </a:r>
            <a:r>
              <a:rPr lang="en-US" altLang="vi-VN" sz="2400" dirty="0">
                <a:latin typeface="Arial" pitchFamily="34" charset="0"/>
                <a:cs typeface="Arial" pitchFamily="34" charset="0"/>
              </a:rPr>
              <a:t> </a:t>
            </a:r>
            <a:r>
              <a:rPr lang="en-US" altLang="vi-VN" sz="2400" dirty="0" err="1">
                <a:latin typeface="Arial" pitchFamily="34" charset="0"/>
                <a:cs typeface="Arial" pitchFamily="34" charset="0"/>
              </a:rPr>
              <a:t>hộ</a:t>
            </a:r>
            <a:r>
              <a:rPr lang="en-US" altLang="vi-VN" sz="2400" dirty="0">
                <a:latin typeface="Arial" pitchFamily="34" charset="0"/>
                <a:cs typeface="Arial" pitchFamily="34" charset="0"/>
              </a:rPr>
              <a:t> </a:t>
            </a:r>
            <a:r>
              <a:rPr lang="en-US" altLang="vi-VN" sz="2400" dirty="0" err="1">
                <a:latin typeface="Arial" pitchFamily="34" charset="0"/>
                <a:cs typeface="Arial" pitchFamily="34" charset="0"/>
              </a:rPr>
              <a:t>gia</a:t>
            </a:r>
            <a:r>
              <a:rPr lang="en-US" altLang="vi-VN" sz="2400" dirty="0">
                <a:latin typeface="Arial" pitchFamily="34" charset="0"/>
                <a:cs typeface="Arial" pitchFamily="34" charset="0"/>
              </a:rPr>
              <a:t> </a:t>
            </a:r>
            <a:r>
              <a:rPr lang="en-US" altLang="vi-VN" sz="2400" err="1">
                <a:latin typeface="Arial" pitchFamily="34" charset="0"/>
                <a:cs typeface="Arial" pitchFamily="34" charset="0"/>
              </a:rPr>
              <a:t>đình</a:t>
            </a:r>
            <a:r>
              <a:rPr lang="en-US" altLang="vi-VN" sz="2400" smtClean="0">
                <a:latin typeface="Arial" pitchFamily="34" charset="0"/>
                <a:cs typeface="Arial" pitchFamily="34" charset="0"/>
              </a:rPr>
              <a:t>.</a:t>
            </a:r>
          </a:p>
          <a:p>
            <a:pPr lvl="1" algn="just" eaLnBrk="1" hangingPunct="1">
              <a:lnSpc>
                <a:spcPct val="90000"/>
              </a:lnSpc>
              <a:spcBef>
                <a:spcPts val="1200"/>
              </a:spcBef>
              <a:buFontTx/>
              <a:buChar char="-"/>
            </a:pPr>
            <a:r>
              <a:rPr lang="vi-VN" sz="2400" smtClean="0">
                <a:latin typeface="Arial" pitchFamily="34" charset="0"/>
                <a:cs typeface="Arial" pitchFamily="34" charset="0"/>
              </a:rPr>
              <a:t>Hạn chế tập trung đông người, nhất là tại các lễ hội</a:t>
            </a:r>
          </a:p>
          <a:p>
            <a:pPr marL="457200" lvl="1" indent="0" algn="just" eaLnBrk="1" hangingPunct="1">
              <a:lnSpc>
                <a:spcPct val="90000"/>
              </a:lnSpc>
              <a:spcBef>
                <a:spcPts val="1200"/>
              </a:spcBef>
              <a:buFont typeface="Arial" pitchFamily="34" charset="0"/>
              <a:buNone/>
            </a:pPr>
            <a:endParaRPr lang="vi-VN" altLang="vi-VN"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8600" y="228600"/>
            <a:ext cx="8534400" cy="628632"/>
          </a:xfrm>
        </p:spPr>
        <p:txBody>
          <a:bodyPr/>
          <a:lstStyle/>
          <a:p>
            <a:pPr eaLnBrk="1" hangingPunct="1"/>
            <a:r>
              <a:rPr lang="en-US" altLang="vi-VN" b="1"/>
              <a:t>CÁC BIỆN PHÁP CHỐNG DỊCH </a:t>
            </a:r>
            <a:r>
              <a:rPr lang="en-US" altLang="vi-VN" b="1" smtClean="0"/>
              <a:t>(5)</a:t>
            </a:r>
            <a:endParaRPr lang="en-US" altLang="vi-VN"/>
          </a:p>
        </p:txBody>
      </p:sp>
      <p:sp>
        <p:nvSpPr>
          <p:cNvPr id="47107" name="Content Placeholder 2"/>
          <p:cNvSpPr>
            <a:spLocks noGrp="1"/>
          </p:cNvSpPr>
          <p:nvPr>
            <p:ph idx="1"/>
          </p:nvPr>
        </p:nvSpPr>
        <p:spPr>
          <a:xfrm>
            <a:off x="285720" y="1071546"/>
            <a:ext cx="8572500" cy="5572140"/>
          </a:xfrm>
        </p:spPr>
        <p:txBody>
          <a:bodyPr/>
          <a:lstStyle/>
          <a:p>
            <a:pPr algn="just">
              <a:buNone/>
            </a:pPr>
            <a:r>
              <a:rPr lang="en-US" b="1" smtClean="0">
                <a:solidFill>
                  <a:srgbClr val="C00000"/>
                </a:solidFill>
              </a:rPr>
              <a:t>	</a:t>
            </a:r>
            <a:r>
              <a:rPr lang="vi-VN" b="1" smtClean="0">
                <a:solidFill>
                  <a:srgbClr val="C00000"/>
                </a:solidFill>
              </a:rPr>
              <a:t>5. Cách ly y tế </a:t>
            </a:r>
            <a:endParaRPr lang="vi-VN" smtClean="0">
              <a:solidFill>
                <a:srgbClr val="C00000"/>
              </a:solidFill>
            </a:endParaRPr>
          </a:p>
          <a:p>
            <a:pPr algn="just">
              <a:buNone/>
            </a:pPr>
            <a:r>
              <a:rPr lang="vi-VN" sz="2200" smtClean="0"/>
              <a:t>	- Các trường hợp bệnh xác định hoặc THB nghi ngờ lập tức </a:t>
            </a:r>
            <a:r>
              <a:rPr lang="vi-VN" sz="2200" b="1" smtClean="0"/>
              <a:t>cách ly nghiêm ngặt tại các cơ sở y tế.</a:t>
            </a:r>
          </a:p>
          <a:p>
            <a:pPr algn="just">
              <a:buNone/>
            </a:pPr>
            <a:r>
              <a:rPr lang="vi-VN" sz="2200" smtClean="0"/>
              <a:t>	- Những người nhập cảnh đến từ hoặc đi qua tỉnh Hồ Bắc, Trung Quốc, vùng dịch tại VN phải tiến hành </a:t>
            </a:r>
            <a:r>
              <a:rPr lang="vi-VN" sz="2200" b="1" smtClean="0"/>
              <a:t>cách ly tập trung ngay </a:t>
            </a:r>
            <a:r>
              <a:rPr lang="vi-VN" sz="2200" smtClean="0"/>
              <a:t>tại các cơ sở do Ủy ban nhân dân các cấp chỉ đạo lập cơ sở cách ly.</a:t>
            </a:r>
          </a:p>
          <a:p>
            <a:pPr algn="just">
              <a:buNone/>
            </a:pPr>
            <a:r>
              <a:rPr lang="vi-VN" sz="2200" smtClean="0"/>
              <a:t>	- Những người nhập cảnh vào Việt Nam từ Trung Quốc hoặc qua vùng dịch từ quốc gia khác </a:t>
            </a:r>
            <a:r>
              <a:rPr lang="vi-VN" sz="2200" b="1" smtClean="0"/>
              <a:t>thực hiện cách ly tại nhà hoặc nơi lưu trú theo hướng dẫn của Y tế.</a:t>
            </a:r>
          </a:p>
          <a:p>
            <a:pPr algn="just">
              <a:buNone/>
            </a:pPr>
            <a:r>
              <a:rPr lang="vi-VN" sz="2200" smtClean="0"/>
              <a:t>	- Phối hợp với các cơ quan chức năng để đảm bảo an ninh, trật tự tại khu cách ly.</a:t>
            </a:r>
          </a:p>
          <a:p>
            <a:pPr algn="just">
              <a:buNone/>
            </a:pPr>
            <a:r>
              <a:rPr lang="vi-VN" sz="2200" smtClean="0"/>
              <a:t>    - Phối hợp Công An địa phương cưỡng chế cách ly khi cần.</a:t>
            </a:r>
            <a:endParaRPr lang="vi-VN" sz="2400" smtClean="0"/>
          </a:p>
          <a:p>
            <a:pPr marL="0" indent="0" algn="just">
              <a:buFont typeface="Arial" pitchFamily="34" charset="0"/>
              <a:buNone/>
              <a:defRPr/>
            </a:pPr>
            <a:endParaRPr lang="vi-VN" sz="2400" dirty="0"/>
          </a:p>
          <a:p>
            <a:pPr marL="457200" lvl="1" indent="0" algn="just" eaLnBrk="1" hangingPunct="1">
              <a:lnSpc>
                <a:spcPct val="90000"/>
              </a:lnSpc>
              <a:spcBef>
                <a:spcPts val="1200"/>
              </a:spcBef>
              <a:buFont typeface="Arial" pitchFamily="34" charset="0"/>
              <a:buNone/>
              <a:defRPr/>
            </a:pPr>
            <a:endParaRPr lang="vi-VN" altLang="vi-VN" sz="2400" b="1" dirty="0">
              <a:latin typeface="Calibri (Heading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8600" y="228600"/>
            <a:ext cx="8534400" cy="914400"/>
          </a:xfrm>
        </p:spPr>
        <p:txBody>
          <a:bodyPr/>
          <a:lstStyle/>
          <a:p>
            <a:pPr eaLnBrk="1" hangingPunct="1"/>
            <a:r>
              <a:rPr lang="en-US" altLang="vi-VN" b="1"/>
              <a:t>CÁC BIỆN PHÁP CHỐNG DỊCH </a:t>
            </a:r>
            <a:r>
              <a:rPr lang="en-US" altLang="vi-VN" b="1" smtClean="0"/>
              <a:t>(6)</a:t>
            </a:r>
            <a:endParaRPr lang="en-US" altLang="vi-VN"/>
          </a:p>
        </p:txBody>
      </p:sp>
      <p:sp>
        <p:nvSpPr>
          <p:cNvPr id="47107" name="Content Placeholder 2"/>
          <p:cNvSpPr>
            <a:spLocks noGrp="1"/>
          </p:cNvSpPr>
          <p:nvPr>
            <p:ph idx="1"/>
          </p:nvPr>
        </p:nvSpPr>
        <p:spPr>
          <a:xfrm>
            <a:off x="285720" y="1285860"/>
            <a:ext cx="8572500" cy="5572140"/>
          </a:xfrm>
        </p:spPr>
        <p:txBody>
          <a:bodyPr/>
          <a:lstStyle/>
          <a:p>
            <a:pPr algn="just">
              <a:buNone/>
            </a:pPr>
            <a:r>
              <a:rPr lang="vi-VN" sz="2400" b="1" smtClean="0">
                <a:solidFill>
                  <a:srgbClr val="C00000"/>
                </a:solidFill>
              </a:rPr>
              <a:t>6. Phòng chống lây nhiễm tại các cơ sở điều trị trường hợp bệnh</a:t>
            </a:r>
          </a:p>
          <a:p>
            <a:pPr algn="just">
              <a:buNone/>
            </a:pPr>
            <a:endParaRPr lang="vi-VN" sz="2400" smtClean="0"/>
          </a:p>
          <a:p>
            <a:pPr algn="just"/>
            <a:r>
              <a:rPr lang="vi-VN" sz="2400" smtClean="0"/>
              <a:t>Thực hiện nghiêm ngặt việc phân luồng khám, cách ly và điều trị bệnh nhân, các biện pháp kiểm soát nhiễm khuẩn,</a:t>
            </a:r>
          </a:p>
          <a:p>
            <a:pPr algn="just"/>
            <a:r>
              <a:rPr lang="vi-VN" sz="2400" smtClean="0"/>
              <a:t>phòng chống lây nhiễm đối với cán bộ y tế, người chăm sóc bệnh nhân và các bệnh nhân khác tại các cơ sở điều trị bệnh nhântheo hướng dẫn của Bộ Y tế.</a:t>
            </a:r>
            <a:endParaRPr lang="vi-VN" altLang="vi-VN" sz="2400" b="1" dirty="0">
              <a:latin typeface="Calibri (Heading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28600" y="228600"/>
            <a:ext cx="8534400" cy="914400"/>
          </a:xfrm>
        </p:spPr>
        <p:txBody>
          <a:bodyPr/>
          <a:lstStyle/>
          <a:p>
            <a:pPr eaLnBrk="1" hangingPunct="1"/>
            <a:r>
              <a:rPr lang="en-US" altLang="vi-VN" b="1" dirty="0"/>
              <a:t>CÁC BIỆN PHÁP CHỐNG </a:t>
            </a:r>
            <a:r>
              <a:rPr lang="en-US" altLang="vi-VN" b="1"/>
              <a:t>DỊCH </a:t>
            </a:r>
            <a:r>
              <a:rPr lang="en-US" altLang="vi-VN" b="1" smtClean="0"/>
              <a:t>(7)</a:t>
            </a:r>
            <a:endParaRPr lang="en-US" altLang="vi-VN" dirty="0"/>
          </a:p>
        </p:txBody>
      </p:sp>
      <p:sp>
        <p:nvSpPr>
          <p:cNvPr id="47107" name="Content Placeholder 2"/>
          <p:cNvSpPr>
            <a:spLocks noGrp="1"/>
          </p:cNvSpPr>
          <p:nvPr>
            <p:ph idx="1"/>
          </p:nvPr>
        </p:nvSpPr>
        <p:spPr>
          <a:xfrm>
            <a:off x="323528" y="1268760"/>
            <a:ext cx="8482042" cy="5105400"/>
          </a:xfrm>
        </p:spPr>
        <p:txBody>
          <a:bodyPr/>
          <a:lstStyle/>
          <a:p>
            <a:pPr marL="457200" lvl="1" indent="0" algn="just" eaLnBrk="1" hangingPunct="1">
              <a:lnSpc>
                <a:spcPct val="90000"/>
              </a:lnSpc>
              <a:spcBef>
                <a:spcPts val="1200"/>
              </a:spcBef>
              <a:buFont typeface="Arial" pitchFamily="34" charset="0"/>
              <a:buNone/>
              <a:defRPr/>
            </a:pPr>
            <a:r>
              <a:rPr lang="en-US" b="1" smtClean="0">
                <a:solidFill>
                  <a:srgbClr val="C00000"/>
                </a:solidFill>
                <a:latin typeface="Calibri (Headings)"/>
              </a:rPr>
              <a:t>7. Khử trùng và xử lý môi trường ổ dịch</a:t>
            </a:r>
          </a:p>
          <a:p>
            <a:pPr marL="457200" lvl="1" indent="0" algn="just" eaLnBrk="1" hangingPunct="1">
              <a:lnSpc>
                <a:spcPct val="90000"/>
              </a:lnSpc>
              <a:spcBef>
                <a:spcPts val="1200"/>
              </a:spcBef>
              <a:buFont typeface="Arial" pitchFamily="34" charset="0"/>
              <a:buNone/>
              <a:defRPr/>
            </a:pPr>
            <a:r>
              <a:rPr lang="en-US" sz="2600" smtClean="0"/>
              <a:t>	-</a:t>
            </a:r>
            <a:r>
              <a:rPr lang="vi-VN" sz="2600" smtClean="0"/>
              <a:t> Nhà bệnh nhân và các hộ liền kề xung quanh phải được khử trùng bằng cách lau rửa hoặc phun nền nhà, tay nắm cửa và bề mặt các đồ vật trong nhà với dung dịch khử trùng có chứa 0,5% Clo hoạt tính. </a:t>
            </a:r>
            <a:endParaRPr lang="en-US" sz="2600" smtClean="0"/>
          </a:p>
          <a:p>
            <a:pPr marL="457200" lvl="1" indent="0" algn="just" eaLnBrk="1" hangingPunct="1">
              <a:lnSpc>
                <a:spcPct val="90000"/>
              </a:lnSpc>
              <a:spcBef>
                <a:spcPts val="1200"/>
              </a:spcBef>
              <a:buFont typeface="Arial" pitchFamily="34" charset="0"/>
              <a:buNone/>
              <a:defRPr/>
            </a:pPr>
            <a:r>
              <a:rPr lang="en-US" sz="2600" smtClean="0"/>
              <a:t>	- </a:t>
            </a:r>
            <a:r>
              <a:rPr lang="vi-VN" sz="2600" smtClean="0"/>
              <a:t>Các phương tiện chuyên chở bệnh nhân phải được sát trùng, tẩy uế bằng dung dịch khử trùng có chứa 0,5% Clo hoạt tính. </a:t>
            </a:r>
            <a:endParaRPr lang="en-US" sz="2600" smtClean="0"/>
          </a:p>
          <a:p>
            <a:pPr marL="457200" lvl="1" indent="0" algn="just" eaLnBrk="1" hangingPunct="1">
              <a:lnSpc>
                <a:spcPct val="90000"/>
              </a:lnSpc>
              <a:spcBef>
                <a:spcPts val="1200"/>
              </a:spcBef>
              <a:buFont typeface="Arial" pitchFamily="34" charset="0"/>
              <a:buNone/>
              <a:defRPr/>
            </a:pPr>
            <a:r>
              <a:rPr lang="en-US" sz="2600" smtClean="0"/>
              <a:t>	-</a:t>
            </a:r>
            <a:r>
              <a:rPr lang="vi-VN" sz="2600" smtClean="0"/>
              <a:t> Việc khử trùng các khu vực có liên quan khác bằng biện pháp lau rửa hoặc phun bề mặt với dung dịch khử trùng có chứa 0,5% Clo hoạt tính</a:t>
            </a:r>
          </a:p>
          <a:p>
            <a:pPr marL="457200" lvl="1" indent="0" algn="just" eaLnBrk="1" hangingPunct="1">
              <a:lnSpc>
                <a:spcPct val="90000"/>
              </a:lnSpc>
              <a:spcBef>
                <a:spcPts val="1200"/>
              </a:spcBef>
              <a:buFont typeface="Arial" pitchFamily="34" charset="0"/>
              <a:buNone/>
              <a:defRPr/>
            </a:pPr>
            <a:endParaRPr lang="vi-VN" altLang="vi-VN" sz="2000" b="1" dirty="0">
              <a:latin typeface="Calibri (Headings)"/>
            </a:endParaRPr>
          </a:p>
        </p:txBody>
      </p:sp>
    </p:spTree>
    <p:extLst>
      <p:ext uri="{BB962C8B-B14F-4D97-AF65-F5344CB8AC3E}">
        <p14:creationId xmlns:p14="http://schemas.microsoft.com/office/powerpoint/2010/main" xmlns="" val="2209460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763" y="990600"/>
            <a:ext cx="9144000" cy="3352800"/>
          </a:xfrm>
        </p:spPr>
        <p:txBody>
          <a:bodyPr/>
          <a:lstStyle/>
          <a:p>
            <a:pPr eaLnBrk="1" hangingPunct="1"/>
            <a:r>
              <a:rPr lang="pt-BR" altLang="vi-VN" b="1" smtClean="0">
                <a:solidFill>
                  <a:srgbClr val="000099"/>
                </a:solidFill>
              </a:rPr>
              <a:t/>
            </a:r>
            <a:br>
              <a:rPr lang="pt-BR" altLang="vi-VN" b="1" smtClean="0">
                <a:solidFill>
                  <a:srgbClr val="000099"/>
                </a:solidFill>
              </a:rPr>
            </a:br>
            <a:r>
              <a:rPr lang="pt-BR" altLang="vi-VN" sz="4000" b="1" smtClean="0">
                <a:solidFill>
                  <a:srgbClr val="000099"/>
                </a:solidFill>
                <a:latin typeface="Arial" pitchFamily="34" charset="0"/>
                <a:cs typeface="Arial" pitchFamily="34" charset="0"/>
              </a:rPr>
              <a:t>HƯỚNG </a:t>
            </a:r>
            <a:r>
              <a:rPr lang="pt-BR" altLang="vi-VN" sz="4000" b="1" dirty="0">
                <a:solidFill>
                  <a:srgbClr val="000099"/>
                </a:solidFill>
                <a:latin typeface="Arial" pitchFamily="34" charset="0"/>
                <a:cs typeface="Arial" pitchFamily="34" charset="0"/>
              </a:rPr>
              <a:t>DẪN </a:t>
            </a:r>
            <a:r>
              <a:rPr lang="pt-BR" altLang="vi-VN" sz="4000" b="1">
                <a:solidFill>
                  <a:srgbClr val="000099"/>
                </a:solidFill>
                <a:latin typeface="Arial" pitchFamily="34" charset="0"/>
                <a:cs typeface="Arial" pitchFamily="34" charset="0"/>
              </a:rPr>
              <a:t>GIÁM </a:t>
            </a:r>
            <a:r>
              <a:rPr lang="pt-BR" altLang="vi-VN" sz="4000" b="1" smtClean="0">
                <a:solidFill>
                  <a:srgbClr val="000099"/>
                </a:solidFill>
                <a:latin typeface="Arial" pitchFamily="34" charset="0"/>
                <a:cs typeface="Arial" pitchFamily="34" charset="0"/>
              </a:rPr>
              <a:t>SÁT</a:t>
            </a:r>
            <a:br>
              <a:rPr lang="pt-BR" altLang="vi-VN" sz="4000" b="1" smtClean="0">
                <a:solidFill>
                  <a:srgbClr val="000099"/>
                </a:solidFill>
                <a:latin typeface="Arial" pitchFamily="34" charset="0"/>
                <a:cs typeface="Arial" pitchFamily="34" charset="0"/>
              </a:rPr>
            </a:br>
            <a:r>
              <a:rPr lang="pt-BR" altLang="vi-VN" sz="4000" b="1" smtClean="0">
                <a:solidFill>
                  <a:srgbClr val="000099"/>
                </a:solidFill>
                <a:latin typeface="Arial" pitchFamily="34" charset="0"/>
                <a:cs typeface="Arial" pitchFamily="34" charset="0"/>
              </a:rPr>
              <a:t>VÀ </a:t>
            </a:r>
            <a:r>
              <a:rPr lang="pt-BR" altLang="vi-VN" sz="4000" b="1" dirty="0">
                <a:solidFill>
                  <a:srgbClr val="000099"/>
                </a:solidFill>
                <a:latin typeface="Arial" pitchFamily="34" charset="0"/>
                <a:cs typeface="Arial" pitchFamily="34" charset="0"/>
              </a:rPr>
              <a:t>PHÒNG CHỐNG BỆNH VIÊM Đ</a:t>
            </a:r>
            <a:r>
              <a:rPr lang="vi-VN" altLang="vi-VN" sz="4000" b="1">
                <a:solidFill>
                  <a:srgbClr val="000099"/>
                </a:solidFill>
                <a:latin typeface="Arial" pitchFamily="34" charset="0"/>
                <a:cs typeface="Arial" pitchFamily="34" charset="0"/>
              </a:rPr>
              <a:t>Ư</a:t>
            </a:r>
            <a:r>
              <a:rPr lang="en-GB" altLang="vi-VN" sz="4000" b="1" smtClean="0">
                <a:solidFill>
                  <a:srgbClr val="000099"/>
                </a:solidFill>
                <a:latin typeface="Arial" pitchFamily="34" charset="0"/>
                <a:cs typeface="Arial" pitchFamily="34" charset="0"/>
              </a:rPr>
              <a:t>ỜNG HÔ </a:t>
            </a:r>
            <a:r>
              <a:rPr lang="en-GB" altLang="vi-VN" sz="4000" b="1" dirty="0">
                <a:solidFill>
                  <a:srgbClr val="000099"/>
                </a:solidFill>
                <a:latin typeface="Arial" pitchFamily="34" charset="0"/>
                <a:cs typeface="Arial" pitchFamily="34" charset="0"/>
              </a:rPr>
              <a:t>HẤP </a:t>
            </a:r>
            <a:r>
              <a:rPr lang="en-GB" altLang="vi-VN" sz="4000" b="1">
                <a:solidFill>
                  <a:srgbClr val="000099"/>
                </a:solidFill>
                <a:latin typeface="Arial" pitchFamily="34" charset="0"/>
                <a:cs typeface="Arial" pitchFamily="34" charset="0"/>
              </a:rPr>
              <a:t>CẤP </a:t>
            </a:r>
            <a:r>
              <a:rPr lang="pt-BR" altLang="vi-VN" sz="4000" b="1" smtClean="0">
                <a:solidFill>
                  <a:srgbClr val="000099"/>
                </a:solidFill>
                <a:latin typeface="Arial" pitchFamily="34" charset="0"/>
                <a:cs typeface="Arial" pitchFamily="34" charset="0"/>
              </a:rPr>
              <a:t>DO </a:t>
            </a:r>
            <a:r>
              <a:rPr lang="en-US" altLang="vi-VN" sz="4000" b="1" smtClean="0">
                <a:solidFill>
                  <a:srgbClr val="000099"/>
                </a:solidFill>
                <a:latin typeface="Arial" pitchFamily="34" charset="0"/>
                <a:cs typeface="Arial" pitchFamily="34" charset="0"/>
              </a:rPr>
              <a:t>COVID</a:t>
            </a:r>
            <a:r>
              <a:rPr lang="en-US" altLang="vi-VN" b="1" smtClean="0">
                <a:solidFill>
                  <a:srgbClr val="000099"/>
                </a:solidFill>
              </a:rPr>
              <a:t>-19</a:t>
            </a:r>
            <a:r>
              <a:rPr lang="en-GB" altLang="vi-VN" b="1" dirty="0"/>
              <a:t/>
            </a:r>
            <a:br>
              <a:rPr lang="en-GB" altLang="vi-VN" b="1" dirty="0"/>
            </a:br>
            <a:r>
              <a:rPr lang="en-GB" altLang="vi-VN" b="1" dirty="0"/>
              <a:t/>
            </a:r>
            <a:br>
              <a:rPr lang="en-GB" altLang="vi-VN" b="1" dirty="0"/>
            </a:br>
            <a:r>
              <a:rPr lang="en-GB" altLang="vi-VN" sz="2800" i="1" dirty="0"/>
              <a:t>Theo </a:t>
            </a:r>
            <a:r>
              <a:rPr lang="en-GB" altLang="vi-VN" sz="2800" i="1" dirty="0" err="1"/>
              <a:t>quyết</a:t>
            </a:r>
            <a:r>
              <a:rPr lang="en-GB" altLang="vi-VN" sz="2800" i="1" dirty="0"/>
              <a:t> </a:t>
            </a:r>
            <a:r>
              <a:rPr lang="en-GB" altLang="vi-VN" sz="2800" i="1" dirty="0" err="1"/>
              <a:t>định</a:t>
            </a:r>
            <a:r>
              <a:rPr lang="en-GB" altLang="vi-VN" sz="2800" i="1" dirty="0"/>
              <a:t> </a:t>
            </a:r>
            <a:r>
              <a:rPr lang="en-GB" altLang="vi-VN" sz="2800" i="1" err="1"/>
              <a:t>số</a:t>
            </a:r>
            <a:r>
              <a:rPr lang="en-GB" altLang="vi-VN" sz="2800" i="1"/>
              <a:t> </a:t>
            </a:r>
            <a:r>
              <a:rPr lang="en-GB" altLang="vi-VN" sz="2800" i="1" smtClean="0"/>
              <a:t>343/QĐ-BYT </a:t>
            </a:r>
            <a:r>
              <a:rPr lang="en-GB" altLang="vi-VN" sz="2800" i="1" err="1"/>
              <a:t>ngày</a:t>
            </a:r>
            <a:r>
              <a:rPr lang="en-GB" altLang="vi-VN" sz="2800" i="1"/>
              <a:t> </a:t>
            </a:r>
            <a:r>
              <a:rPr lang="en-GB" altLang="vi-VN" sz="2800" i="1" smtClean="0"/>
              <a:t>07/02/2020</a:t>
            </a:r>
            <a:endParaRPr lang="en-US" altLang="vi-VN" sz="2800" i="1"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467544" y="1311153"/>
            <a:ext cx="8534400"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53975" algn="just" defTabSz="511175">
              <a:tabLst>
                <a:tab pos="120650" algn="l"/>
              </a:tabLst>
            </a:pPr>
            <a:r>
              <a:rPr lang="en-US" sz="2400" b="1" smtClean="0">
                <a:solidFill>
                  <a:srgbClr val="C00000"/>
                </a:solidFill>
                <a:cs typeface="Times New Roman" pitchFamily="18" charset="0"/>
              </a:rPr>
              <a:t>1.Công thức</a:t>
            </a:r>
          </a:p>
          <a:p>
            <a:pPr indent="53975" algn="just" defTabSz="511175">
              <a:tabLst>
                <a:tab pos="120650" algn="l"/>
              </a:tabLst>
            </a:pPr>
            <a:endParaRPr lang="en-US" sz="2400" b="1" smtClean="0">
              <a:solidFill>
                <a:srgbClr val="C00000"/>
              </a:solidFill>
              <a:cs typeface="Times New Roman" pitchFamily="18" charset="0"/>
            </a:endParaRPr>
          </a:p>
          <a:p>
            <a:pPr indent="53975" algn="just" defTabSz="511175">
              <a:tabLst>
                <a:tab pos="120650" algn="l"/>
              </a:tabLst>
            </a:pPr>
            <a:r>
              <a:rPr lang="en-US" sz="2400" smtClean="0">
                <a:cs typeface="Times New Roman" pitchFamily="18" charset="0"/>
              </a:rPr>
              <a:t>Lượng </a:t>
            </a:r>
            <a:r>
              <a:rPr lang="en-US" sz="2400" dirty="0" err="1">
                <a:cs typeface="Times New Roman" pitchFamily="18" charset="0"/>
              </a:rPr>
              <a:t>hóa</a:t>
            </a:r>
            <a:r>
              <a:rPr lang="en-US" sz="2400" dirty="0">
                <a:cs typeface="Times New Roman" pitchFamily="18" charset="0"/>
              </a:rPr>
              <a:t> </a:t>
            </a:r>
            <a:r>
              <a:rPr lang="en-US" sz="2400" dirty="0" err="1">
                <a:cs typeface="Times New Roman" pitchFamily="18" charset="0"/>
              </a:rPr>
              <a:t>chất</a:t>
            </a:r>
            <a:r>
              <a:rPr lang="en-US" sz="2400" dirty="0">
                <a:cs typeface="Times New Roman" pitchFamily="18" charset="0"/>
              </a:rPr>
              <a:t> </a:t>
            </a:r>
            <a:r>
              <a:rPr lang="en-US" sz="2400" dirty="0" err="1">
                <a:cs typeface="Times New Roman" pitchFamily="18" charset="0"/>
              </a:rPr>
              <a:t>chứa</a:t>
            </a:r>
            <a:r>
              <a:rPr lang="en-US" sz="2400" dirty="0">
                <a:cs typeface="Times New Roman" pitchFamily="18" charset="0"/>
              </a:rPr>
              <a:t> </a:t>
            </a:r>
            <a:r>
              <a:rPr lang="en-US" sz="2400" dirty="0" err="1">
                <a:cs typeface="Times New Roman" pitchFamily="18" charset="0"/>
              </a:rPr>
              <a:t>clo</a:t>
            </a:r>
            <a:r>
              <a:rPr lang="en-US" sz="2400" dirty="0">
                <a:cs typeface="Times New Roman" pitchFamily="18" charset="0"/>
              </a:rPr>
              <a:t> </a:t>
            </a:r>
            <a:r>
              <a:rPr lang="en-US" sz="2400" dirty="0" err="1">
                <a:cs typeface="Times New Roman" pitchFamily="18" charset="0"/>
              </a:rPr>
              <a:t>cần</a:t>
            </a:r>
            <a:r>
              <a:rPr lang="en-US" sz="2400" dirty="0">
                <a:cs typeface="Times New Roman" pitchFamily="18" charset="0"/>
              </a:rPr>
              <a:t> </a:t>
            </a:r>
            <a:r>
              <a:rPr lang="en-US" sz="2400" dirty="0" err="1">
                <a:cs typeface="Times New Roman" pitchFamily="18" charset="0"/>
              </a:rPr>
              <a:t>để</a:t>
            </a:r>
            <a:r>
              <a:rPr lang="en-US" sz="2400" dirty="0">
                <a:cs typeface="Times New Roman" pitchFamily="18" charset="0"/>
              </a:rPr>
              <a:t> </a:t>
            </a:r>
            <a:r>
              <a:rPr lang="en-US" sz="2400" dirty="0" err="1">
                <a:cs typeface="Times New Roman" pitchFamily="18" charset="0"/>
              </a:rPr>
              <a:t>pha</a:t>
            </a:r>
            <a:r>
              <a:rPr lang="en-US" sz="2400" dirty="0">
                <a:cs typeface="Times New Roman" pitchFamily="18" charset="0"/>
              </a:rPr>
              <a:t> </a:t>
            </a:r>
            <a:r>
              <a:rPr lang="en-US" sz="2400" dirty="0" err="1">
                <a:cs typeface="Times New Roman" pitchFamily="18" charset="0"/>
              </a:rPr>
              <a:t>số</a:t>
            </a:r>
            <a:r>
              <a:rPr lang="en-US" sz="2400" dirty="0">
                <a:cs typeface="Times New Roman" pitchFamily="18" charset="0"/>
              </a:rPr>
              <a:t> </a:t>
            </a:r>
            <a:r>
              <a:rPr lang="en-US" sz="2400" dirty="0" err="1">
                <a:cs typeface="Times New Roman" pitchFamily="18" charset="0"/>
              </a:rPr>
              <a:t>lít</a:t>
            </a:r>
            <a:r>
              <a:rPr lang="en-US" sz="2400" dirty="0">
                <a:cs typeface="Times New Roman" pitchFamily="18" charset="0"/>
              </a:rPr>
              <a:t> dung </a:t>
            </a:r>
            <a:r>
              <a:rPr lang="en-US" sz="2400" dirty="0" err="1">
                <a:cs typeface="Times New Roman" pitchFamily="18" charset="0"/>
              </a:rPr>
              <a:t>dịch</a:t>
            </a:r>
            <a:r>
              <a:rPr lang="en-US" sz="2400" dirty="0">
                <a:cs typeface="Times New Roman" pitchFamily="18" charset="0"/>
              </a:rPr>
              <a:t> </a:t>
            </a:r>
            <a:r>
              <a:rPr lang="en-US" sz="2400" dirty="0" err="1">
                <a:cs typeface="Times New Roman" pitchFamily="18" charset="0"/>
              </a:rPr>
              <a:t>với</a:t>
            </a:r>
            <a:r>
              <a:rPr lang="en-US" sz="2400" dirty="0">
                <a:cs typeface="Times New Roman" pitchFamily="18" charset="0"/>
              </a:rPr>
              <a:t> </a:t>
            </a:r>
            <a:r>
              <a:rPr lang="en-US" sz="2400" dirty="0" err="1">
                <a:cs typeface="Times New Roman" pitchFamily="18" charset="0"/>
              </a:rPr>
              <a:t>nồng</a:t>
            </a:r>
            <a:r>
              <a:rPr lang="en-US" sz="2400" dirty="0">
                <a:cs typeface="Times New Roman" pitchFamily="18" charset="0"/>
              </a:rPr>
              <a:t> </a:t>
            </a:r>
            <a:r>
              <a:rPr lang="en-US" sz="2400" dirty="0" err="1">
                <a:cs typeface="Times New Roman" pitchFamily="18" charset="0"/>
              </a:rPr>
              <a:t>độ</a:t>
            </a:r>
            <a:r>
              <a:rPr lang="en-US" sz="2400" dirty="0">
                <a:cs typeface="Times New Roman" pitchFamily="18" charset="0"/>
              </a:rPr>
              <a:t> </a:t>
            </a:r>
            <a:r>
              <a:rPr lang="en-US" sz="2400" dirty="0" err="1">
                <a:cs typeface="Times New Roman" pitchFamily="18" charset="0"/>
              </a:rPr>
              <a:t>clo</a:t>
            </a:r>
            <a:r>
              <a:rPr lang="en-US" sz="2400" dirty="0">
                <a:cs typeface="Times New Roman" pitchFamily="18" charset="0"/>
              </a:rPr>
              <a:t> </a:t>
            </a:r>
            <a:r>
              <a:rPr lang="en-US" sz="2400" dirty="0" err="1">
                <a:cs typeface="Times New Roman" pitchFamily="18" charset="0"/>
              </a:rPr>
              <a:t>hoạt</a:t>
            </a:r>
            <a:r>
              <a:rPr lang="en-US" sz="2400" dirty="0">
                <a:cs typeface="Times New Roman" pitchFamily="18" charset="0"/>
              </a:rPr>
              <a:t> </a:t>
            </a:r>
            <a:r>
              <a:rPr lang="en-US" sz="2400" dirty="0" err="1">
                <a:cs typeface="Times New Roman" pitchFamily="18" charset="0"/>
              </a:rPr>
              <a:t>tính</a:t>
            </a:r>
            <a:r>
              <a:rPr lang="en-US" sz="2400" dirty="0">
                <a:cs typeface="Times New Roman" pitchFamily="18" charset="0"/>
              </a:rPr>
              <a:t> </a:t>
            </a:r>
            <a:r>
              <a:rPr lang="en-US" sz="2400" dirty="0" err="1">
                <a:cs typeface="Times New Roman" pitchFamily="18" charset="0"/>
              </a:rPr>
              <a:t>theo</a:t>
            </a:r>
            <a:r>
              <a:rPr lang="en-US" sz="2400" dirty="0">
                <a:cs typeface="Times New Roman" pitchFamily="18" charset="0"/>
              </a:rPr>
              <a:t> </a:t>
            </a:r>
            <a:r>
              <a:rPr lang="en-US" sz="2400" dirty="0" err="1">
                <a:cs typeface="Times New Roman" pitchFamily="18" charset="0"/>
              </a:rPr>
              <a:t>yêu</a:t>
            </a:r>
            <a:r>
              <a:rPr lang="en-US" sz="2400" dirty="0">
                <a:cs typeface="Times New Roman" pitchFamily="18" charset="0"/>
              </a:rPr>
              <a:t> </a:t>
            </a:r>
            <a:r>
              <a:rPr lang="en-US" sz="2400" dirty="0" err="1">
                <a:cs typeface="Times New Roman" pitchFamily="18" charset="0"/>
              </a:rPr>
              <a:t>cầu</a:t>
            </a:r>
            <a:r>
              <a:rPr lang="en-US" sz="2400" dirty="0">
                <a:cs typeface="Times New Roman" pitchFamily="18" charset="0"/>
              </a:rPr>
              <a:t> </a:t>
            </a:r>
            <a:r>
              <a:rPr lang="en-US" sz="2400" dirty="0" err="1">
                <a:cs typeface="Times New Roman" pitchFamily="18" charset="0"/>
              </a:rPr>
              <a:t>được</a:t>
            </a:r>
            <a:r>
              <a:rPr lang="en-US" sz="2400" dirty="0">
                <a:cs typeface="Times New Roman" pitchFamily="18" charset="0"/>
              </a:rPr>
              <a:t> </a:t>
            </a:r>
            <a:r>
              <a:rPr lang="en-US" sz="2400" dirty="0" err="1">
                <a:cs typeface="Times New Roman" pitchFamily="18" charset="0"/>
              </a:rPr>
              <a:t>tính</a:t>
            </a:r>
            <a:r>
              <a:rPr lang="en-US" sz="2400" dirty="0">
                <a:cs typeface="Times New Roman" pitchFamily="18" charset="0"/>
              </a:rPr>
              <a:t> </a:t>
            </a:r>
            <a:r>
              <a:rPr lang="en-US" sz="2400" dirty="0" err="1">
                <a:cs typeface="Times New Roman" pitchFamily="18" charset="0"/>
              </a:rPr>
              <a:t>theo</a:t>
            </a:r>
            <a:r>
              <a:rPr lang="en-US" sz="2400" dirty="0">
                <a:cs typeface="Times New Roman" pitchFamily="18" charset="0"/>
              </a:rPr>
              <a:t> </a:t>
            </a:r>
            <a:r>
              <a:rPr lang="en-US" sz="2400" dirty="0" err="1">
                <a:cs typeface="Times New Roman" pitchFamily="18" charset="0"/>
              </a:rPr>
              <a:t>công</a:t>
            </a:r>
            <a:r>
              <a:rPr lang="en-US" sz="2400" dirty="0">
                <a:cs typeface="Times New Roman" pitchFamily="18" charset="0"/>
              </a:rPr>
              <a:t> </a:t>
            </a:r>
            <a:r>
              <a:rPr lang="en-US" sz="2400" dirty="0" err="1">
                <a:cs typeface="Times New Roman" pitchFamily="18" charset="0"/>
              </a:rPr>
              <a:t>thức</a:t>
            </a:r>
            <a:r>
              <a:rPr lang="en-US" sz="2400" dirty="0">
                <a:cs typeface="Times New Roman" pitchFamily="18" charset="0"/>
              </a:rPr>
              <a:t> </a:t>
            </a:r>
            <a:r>
              <a:rPr lang="en-US" sz="2400" dirty="0" err="1">
                <a:cs typeface="Times New Roman" pitchFamily="18" charset="0"/>
              </a:rPr>
              <a:t>sau</a:t>
            </a:r>
            <a:r>
              <a:rPr lang="en-US" sz="2400" dirty="0">
                <a:cs typeface="Times New Roman" pitchFamily="18" charset="0"/>
              </a:rPr>
              <a:t>:</a:t>
            </a:r>
          </a:p>
          <a:p>
            <a:pPr indent="53975" algn="ctr" defTabSz="511175">
              <a:tabLst>
                <a:tab pos="120650" algn="l"/>
              </a:tabLst>
            </a:pPr>
            <a:endParaRPr lang="en-US" sz="2000" dirty="0">
              <a:cs typeface="Times New Roman" pitchFamily="18" charset="0"/>
            </a:endParaRPr>
          </a:p>
          <a:p>
            <a:pPr indent="53975" algn="ctr" defTabSz="511175">
              <a:tabLst>
                <a:tab pos="120650" algn="l"/>
              </a:tabLst>
            </a:pPr>
            <a:r>
              <a:rPr lang="en-US" sz="2000" dirty="0">
                <a:cs typeface="Times New Roman" pitchFamily="18" charset="0"/>
              </a:rPr>
              <a:t>	                   </a:t>
            </a:r>
            <a:r>
              <a:rPr lang="en-US" sz="1600" b="1" dirty="0" err="1">
                <a:cs typeface="Times New Roman" pitchFamily="18" charset="0"/>
              </a:rPr>
              <a:t>Nồng</a:t>
            </a:r>
            <a:r>
              <a:rPr lang="en-US" sz="1600" b="1" dirty="0">
                <a:cs typeface="Times New Roman" pitchFamily="18" charset="0"/>
              </a:rPr>
              <a:t> </a:t>
            </a:r>
            <a:r>
              <a:rPr lang="en-US" sz="1600" b="1" dirty="0" err="1">
                <a:cs typeface="Times New Roman" pitchFamily="18" charset="0"/>
              </a:rPr>
              <a:t>độ</a:t>
            </a:r>
            <a:r>
              <a:rPr lang="en-US" sz="1600" b="1" dirty="0">
                <a:cs typeface="Times New Roman" pitchFamily="18" charset="0"/>
              </a:rPr>
              <a:t> </a:t>
            </a:r>
            <a:r>
              <a:rPr lang="en-US" sz="1600" b="1" dirty="0" err="1">
                <a:cs typeface="Times New Roman" pitchFamily="18" charset="0"/>
              </a:rPr>
              <a:t>clo</a:t>
            </a:r>
            <a:r>
              <a:rPr lang="en-US" sz="1600" b="1" dirty="0">
                <a:cs typeface="Times New Roman" pitchFamily="18" charset="0"/>
              </a:rPr>
              <a:t> </a:t>
            </a:r>
            <a:r>
              <a:rPr lang="en-US" sz="1600" b="1" dirty="0" err="1">
                <a:cs typeface="Times New Roman" pitchFamily="18" charset="0"/>
              </a:rPr>
              <a:t>hoạt</a:t>
            </a:r>
            <a:r>
              <a:rPr lang="en-US" sz="1600" b="1" dirty="0">
                <a:cs typeface="Times New Roman" pitchFamily="18" charset="0"/>
              </a:rPr>
              <a:t> </a:t>
            </a:r>
            <a:r>
              <a:rPr lang="en-US" sz="1600" b="1" dirty="0" err="1">
                <a:cs typeface="Times New Roman" pitchFamily="18" charset="0"/>
              </a:rPr>
              <a:t>tính</a:t>
            </a:r>
            <a:r>
              <a:rPr lang="en-US" sz="1600" b="1" dirty="0">
                <a:cs typeface="Times New Roman" pitchFamily="18" charset="0"/>
              </a:rPr>
              <a:t> </a:t>
            </a:r>
            <a:r>
              <a:rPr lang="en-US" sz="1600" b="1" dirty="0" err="1">
                <a:cs typeface="Times New Roman" pitchFamily="18" charset="0"/>
              </a:rPr>
              <a:t>của</a:t>
            </a:r>
            <a:r>
              <a:rPr lang="en-US" sz="1600" b="1" dirty="0">
                <a:cs typeface="Times New Roman" pitchFamily="18" charset="0"/>
              </a:rPr>
              <a:t> dung </a:t>
            </a:r>
            <a:r>
              <a:rPr lang="en-US" sz="1600" b="1" dirty="0" err="1">
                <a:cs typeface="Times New Roman" pitchFamily="18" charset="0"/>
              </a:rPr>
              <a:t>dịch</a:t>
            </a:r>
            <a:r>
              <a:rPr lang="en-US" sz="1600" b="1" dirty="0">
                <a:cs typeface="Times New Roman" pitchFamily="18" charset="0"/>
              </a:rPr>
              <a:t> </a:t>
            </a:r>
            <a:r>
              <a:rPr lang="en-US" sz="1600" b="1" dirty="0" err="1">
                <a:cs typeface="Times New Roman" pitchFamily="18" charset="0"/>
              </a:rPr>
              <a:t>cần</a:t>
            </a:r>
            <a:r>
              <a:rPr lang="en-US" sz="1600" b="1" dirty="0">
                <a:cs typeface="Times New Roman" pitchFamily="18" charset="0"/>
              </a:rPr>
              <a:t> </a:t>
            </a:r>
            <a:r>
              <a:rPr lang="en-US" sz="1600" b="1" dirty="0" err="1">
                <a:cs typeface="Times New Roman" pitchFamily="18" charset="0"/>
              </a:rPr>
              <a:t>pha</a:t>
            </a:r>
            <a:r>
              <a:rPr lang="en-US" sz="1600" b="1" dirty="0">
                <a:cs typeface="Times New Roman" pitchFamily="18" charset="0"/>
              </a:rPr>
              <a:t> (%) X  </a:t>
            </a:r>
            <a:r>
              <a:rPr lang="en-US" sz="1600" b="1" dirty="0" err="1">
                <a:cs typeface="Times New Roman" pitchFamily="18" charset="0"/>
              </a:rPr>
              <a:t>Số</a:t>
            </a:r>
            <a:r>
              <a:rPr lang="en-US" sz="1600" b="1" dirty="0">
                <a:cs typeface="Times New Roman" pitchFamily="18" charset="0"/>
              </a:rPr>
              <a:t> </a:t>
            </a:r>
            <a:r>
              <a:rPr lang="en-US" sz="1600" b="1" err="1">
                <a:cs typeface="Times New Roman" pitchFamily="18" charset="0"/>
              </a:rPr>
              <a:t>lít</a:t>
            </a:r>
            <a:r>
              <a:rPr lang="en-US">
                <a:latin typeface="Arial" pitchFamily="34" charset="0"/>
                <a:cs typeface="Arial" pitchFamily="34" charset="0"/>
              </a:rPr>
              <a:t> </a:t>
            </a:r>
            <a:endParaRPr lang="en-US" sz="1600" b="1" smtClean="0">
              <a:cs typeface="Times New Roman" pitchFamily="18" charset="0"/>
            </a:endParaRPr>
          </a:p>
          <a:p>
            <a:pPr indent="53975" algn="ctr" defTabSz="511175">
              <a:tabLst>
                <a:tab pos="120650" algn="l"/>
              </a:tabLst>
            </a:pPr>
            <a:r>
              <a:rPr lang="en-US" smtClean="0">
                <a:cs typeface="Times New Roman" pitchFamily="18" charset="0"/>
              </a:rPr>
              <a:t>Lượng hóa chất (gam) = ------------------------------------------------------------- </a:t>
            </a:r>
            <a:r>
              <a:rPr lang="en-US" sz="1200" smtClean="0">
                <a:cs typeface="Times New Roman" pitchFamily="18" charset="0"/>
              </a:rPr>
              <a:t>X</a:t>
            </a:r>
            <a:r>
              <a:rPr lang="en-US" sz="1600" smtClean="0">
                <a:cs typeface="Times New Roman" pitchFamily="18" charset="0"/>
              </a:rPr>
              <a:t> </a:t>
            </a:r>
            <a:r>
              <a:rPr lang="en-US" smtClean="0">
                <a:cs typeface="Times New Roman" pitchFamily="18" charset="0"/>
              </a:rPr>
              <a:t>1000</a:t>
            </a:r>
          </a:p>
          <a:p>
            <a:pPr indent="53975" algn="ctr" defTabSz="511175">
              <a:tabLst>
                <a:tab pos="120650" algn="l"/>
              </a:tabLst>
            </a:pPr>
            <a:r>
              <a:rPr lang="en-US" b="1" smtClean="0">
                <a:cs typeface="Times New Roman" pitchFamily="18" charset="0"/>
              </a:rPr>
              <a:t>                           </a:t>
            </a:r>
            <a:r>
              <a:rPr lang="en-US" sz="1600" b="1" dirty="0" err="1">
                <a:cs typeface="Times New Roman" pitchFamily="18" charset="0"/>
              </a:rPr>
              <a:t>Hàm</a:t>
            </a:r>
            <a:r>
              <a:rPr lang="en-US" sz="1600" b="1" dirty="0">
                <a:cs typeface="Times New Roman" pitchFamily="18" charset="0"/>
              </a:rPr>
              <a:t> </a:t>
            </a:r>
            <a:r>
              <a:rPr lang="en-US" sz="1600" b="1" dirty="0" err="1">
                <a:cs typeface="Times New Roman" pitchFamily="18" charset="0"/>
              </a:rPr>
              <a:t>lượng</a:t>
            </a:r>
            <a:r>
              <a:rPr lang="en-US" sz="1600" b="1" dirty="0">
                <a:cs typeface="Times New Roman" pitchFamily="18" charset="0"/>
              </a:rPr>
              <a:t> </a:t>
            </a:r>
            <a:r>
              <a:rPr lang="en-US" sz="1600" b="1" dirty="0" err="1">
                <a:cs typeface="Times New Roman" pitchFamily="18" charset="0"/>
              </a:rPr>
              <a:t>clo</a:t>
            </a:r>
            <a:r>
              <a:rPr lang="en-US" sz="1600" b="1" dirty="0">
                <a:cs typeface="Times New Roman" pitchFamily="18" charset="0"/>
              </a:rPr>
              <a:t> </a:t>
            </a:r>
            <a:r>
              <a:rPr lang="en-US" sz="1600" b="1" dirty="0" err="1">
                <a:cs typeface="Times New Roman" pitchFamily="18" charset="0"/>
              </a:rPr>
              <a:t>hoạt</a:t>
            </a:r>
            <a:r>
              <a:rPr lang="en-US" sz="1600" b="1" dirty="0">
                <a:cs typeface="Times New Roman" pitchFamily="18" charset="0"/>
              </a:rPr>
              <a:t> </a:t>
            </a:r>
            <a:r>
              <a:rPr lang="en-US" sz="1600" b="1" dirty="0" err="1">
                <a:cs typeface="Times New Roman" pitchFamily="18" charset="0"/>
              </a:rPr>
              <a:t>tính</a:t>
            </a:r>
            <a:r>
              <a:rPr lang="en-US" sz="1600" b="1" dirty="0">
                <a:cs typeface="Times New Roman" pitchFamily="18" charset="0"/>
              </a:rPr>
              <a:t> </a:t>
            </a:r>
            <a:r>
              <a:rPr lang="en-US" sz="1600" b="1" dirty="0" err="1">
                <a:cs typeface="Times New Roman" pitchFamily="18" charset="0"/>
              </a:rPr>
              <a:t>của</a:t>
            </a:r>
            <a:r>
              <a:rPr lang="en-US" sz="1600" b="1" dirty="0">
                <a:cs typeface="Times New Roman" pitchFamily="18" charset="0"/>
              </a:rPr>
              <a:t> </a:t>
            </a:r>
            <a:r>
              <a:rPr lang="en-US" sz="1600" b="1" dirty="0" err="1">
                <a:cs typeface="Times New Roman" pitchFamily="18" charset="0"/>
              </a:rPr>
              <a:t>hóa</a:t>
            </a:r>
            <a:r>
              <a:rPr lang="en-US" sz="1600" b="1" dirty="0">
                <a:cs typeface="Times New Roman" pitchFamily="18" charset="0"/>
              </a:rPr>
              <a:t> </a:t>
            </a:r>
            <a:r>
              <a:rPr lang="en-US" sz="1600" b="1" dirty="0" err="1">
                <a:cs typeface="Times New Roman" pitchFamily="18" charset="0"/>
              </a:rPr>
              <a:t>chất</a:t>
            </a:r>
            <a:r>
              <a:rPr lang="en-US" sz="1600" b="1" dirty="0">
                <a:cs typeface="Times New Roman" pitchFamily="18" charset="0"/>
              </a:rPr>
              <a:t> </a:t>
            </a:r>
            <a:r>
              <a:rPr lang="en-US" sz="1600" b="1" dirty="0" err="1">
                <a:cs typeface="Times New Roman" pitchFamily="18" charset="0"/>
              </a:rPr>
              <a:t>sử</a:t>
            </a:r>
            <a:r>
              <a:rPr lang="en-US" sz="1600" b="1" dirty="0">
                <a:cs typeface="Times New Roman" pitchFamily="18" charset="0"/>
              </a:rPr>
              <a:t> </a:t>
            </a:r>
            <a:r>
              <a:rPr lang="en-US" sz="1600" b="1" dirty="0" err="1">
                <a:cs typeface="Times New Roman" pitchFamily="18" charset="0"/>
              </a:rPr>
              <a:t>dụng</a:t>
            </a:r>
            <a:r>
              <a:rPr lang="en-US" sz="1600" b="1" dirty="0">
                <a:cs typeface="Times New Roman" pitchFamily="18" charset="0"/>
              </a:rPr>
              <a:t> (%)*</a:t>
            </a:r>
            <a:endParaRPr lang="en-US" sz="1400" b="1" dirty="0">
              <a:cs typeface="Times New Roman" pitchFamily="18" charset="0"/>
            </a:endParaRPr>
          </a:p>
          <a:p>
            <a:pPr indent="53975" algn="ctr" defTabSz="511175">
              <a:tabLst>
                <a:tab pos="120650" algn="l"/>
              </a:tabLst>
            </a:pPr>
            <a:endParaRPr lang="en-US" dirty="0">
              <a:cs typeface="Times New Roman" pitchFamily="18" charset="0"/>
            </a:endParaRPr>
          </a:p>
          <a:p>
            <a:pPr indent="53975" algn="ctr" defTabSz="511175">
              <a:buFontTx/>
              <a:buChar char="•"/>
              <a:tabLst>
                <a:tab pos="120650" algn="l"/>
              </a:tabLst>
            </a:pPr>
            <a:endParaRPr lang="en-US" sz="2000" b="1" i="1" smtClean="0">
              <a:cs typeface="Times New Roman" pitchFamily="18" charset="0"/>
            </a:endParaRPr>
          </a:p>
          <a:p>
            <a:pPr algn="ctr" defTabSz="511175">
              <a:tabLst>
                <a:tab pos="120650" algn="l"/>
              </a:tabLst>
            </a:pPr>
            <a:endParaRPr lang="en-US" sz="2400" b="1" i="1" smtClean="0">
              <a:cs typeface="Times New Roman" pitchFamily="18" charset="0"/>
            </a:endParaRPr>
          </a:p>
          <a:p>
            <a:pPr algn="just" defTabSz="511175">
              <a:tabLst>
                <a:tab pos="120650" algn="l"/>
              </a:tabLst>
            </a:pPr>
            <a:r>
              <a:rPr lang="en-US" sz="2400" smtClean="0">
                <a:cs typeface="Times New Roman" pitchFamily="18" charset="0"/>
              </a:rPr>
              <a:t>* Hàm </a:t>
            </a:r>
            <a:r>
              <a:rPr lang="en-US" sz="2400" dirty="0" err="1">
                <a:cs typeface="Times New Roman" pitchFamily="18" charset="0"/>
              </a:rPr>
              <a:t>lượng</a:t>
            </a:r>
            <a:r>
              <a:rPr lang="en-US" sz="2400" dirty="0">
                <a:cs typeface="Times New Roman" pitchFamily="18" charset="0"/>
              </a:rPr>
              <a:t> </a:t>
            </a:r>
            <a:r>
              <a:rPr lang="en-US" sz="2400" dirty="0" err="1">
                <a:cs typeface="Times New Roman" pitchFamily="18" charset="0"/>
              </a:rPr>
              <a:t>clo</a:t>
            </a:r>
            <a:r>
              <a:rPr lang="en-US" sz="2400" dirty="0">
                <a:cs typeface="Times New Roman" pitchFamily="18" charset="0"/>
              </a:rPr>
              <a:t> </a:t>
            </a:r>
            <a:r>
              <a:rPr lang="en-US" sz="2400" dirty="0" err="1">
                <a:cs typeface="Times New Roman" pitchFamily="18" charset="0"/>
              </a:rPr>
              <a:t>hoạt</a:t>
            </a:r>
            <a:r>
              <a:rPr lang="en-US" sz="2400" dirty="0">
                <a:cs typeface="Times New Roman" pitchFamily="18" charset="0"/>
              </a:rPr>
              <a:t> </a:t>
            </a:r>
            <a:r>
              <a:rPr lang="en-US" sz="2400" dirty="0" err="1">
                <a:cs typeface="Times New Roman" pitchFamily="18" charset="0"/>
              </a:rPr>
              <a:t>tính</a:t>
            </a:r>
            <a:r>
              <a:rPr lang="en-US" sz="2400" dirty="0">
                <a:cs typeface="Times New Roman" pitchFamily="18" charset="0"/>
              </a:rPr>
              <a:t> </a:t>
            </a:r>
            <a:r>
              <a:rPr lang="en-US" sz="2400" dirty="0" err="1">
                <a:cs typeface="Times New Roman" pitchFamily="18" charset="0"/>
              </a:rPr>
              <a:t>của</a:t>
            </a:r>
            <a:r>
              <a:rPr lang="en-US" sz="2400" dirty="0">
                <a:cs typeface="Times New Roman" pitchFamily="18" charset="0"/>
              </a:rPr>
              <a:t> </a:t>
            </a:r>
            <a:r>
              <a:rPr lang="en-US" sz="2400" dirty="0" err="1">
                <a:cs typeface="Times New Roman" pitchFamily="18" charset="0"/>
              </a:rPr>
              <a:t>hóa</a:t>
            </a:r>
            <a:r>
              <a:rPr lang="en-US" sz="2400" dirty="0">
                <a:cs typeface="Times New Roman" pitchFamily="18" charset="0"/>
              </a:rPr>
              <a:t> </a:t>
            </a:r>
            <a:r>
              <a:rPr lang="en-US" sz="2400" dirty="0" err="1">
                <a:cs typeface="Times New Roman" pitchFamily="18" charset="0"/>
              </a:rPr>
              <a:t>chất</a:t>
            </a:r>
            <a:r>
              <a:rPr lang="en-US" sz="2400" dirty="0">
                <a:cs typeface="Times New Roman" pitchFamily="18" charset="0"/>
              </a:rPr>
              <a:t> </a:t>
            </a:r>
            <a:r>
              <a:rPr lang="en-US" sz="2400" dirty="0" err="1">
                <a:cs typeface="Times New Roman" pitchFamily="18" charset="0"/>
              </a:rPr>
              <a:t>luôn</a:t>
            </a:r>
            <a:r>
              <a:rPr lang="en-US" sz="2400" dirty="0">
                <a:cs typeface="Times New Roman" pitchFamily="18" charset="0"/>
              </a:rPr>
              <a:t> </a:t>
            </a:r>
            <a:r>
              <a:rPr lang="en-US" sz="2400" dirty="0" err="1">
                <a:cs typeface="Times New Roman" pitchFamily="18" charset="0"/>
              </a:rPr>
              <a:t>được</a:t>
            </a:r>
            <a:r>
              <a:rPr lang="en-US" sz="2400" dirty="0">
                <a:cs typeface="Times New Roman" pitchFamily="18" charset="0"/>
              </a:rPr>
              <a:t> </a:t>
            </a:r>
            <a:r>
              <a:rPr lang="en-US" sz="2400" dirty="0" err="1">
                <a:cs typeface="Times New Roman" pitchFamily="18" charset="0"/>
              </a:rPr>
              <a:t>nhà</a:t>
            </a:r>
            <a:r>
              <a:rPr lang="en-US" sz="2400" dirty="0">
                <a:cs typeface="Times New Roman" pitchFamily="18" charset="0"/>
              </a:rPr>
              <a:t> </a:t>
            </a:r>
            <a:r>
              <a:rPr lang="en-US" sz="2400" dirty="0" err="1">
                <a:cs typeface="Times New Roman" pitchFamily="18" charset="0"/>
              </a:rPr>
              <a:t>sản</a:t>
            </a:r>
            <a:r>
              <a:rPr lang="en-US" sz="2400" dirty="0">
                <a:cs typeface="Times New Roman" pitchFamily="18" charset="0"/>
              </a:rPr>
              <a:t> </a:t>
            </a:r>
            <a:r>
              <a:rPr lang="en-US" sz="2400" dirty="0" err="1">
                <a:cs typeface="Times New Roman" pitchFamily="18" charset="0"/>
              </a:rPr>
              <a:t>xuất</a:t>
            </a:r>
            <a:r>
              <a:rPr lang="en-US" sz="2400" dirty="0">
                <a:cs typeface="Times New Roman" pitchFamily="18" charset="0"/>
              </a:rPr>
              <a:t> </a:t>
            </a:r>
            <a:r>
              <a:rPr lang="en-US" sz="2400" dirty="0" err="1">
                <a:cs typeface="Times New Roman" pitchFamily="18" charset="0"/>
              </a:rPr>
              <a:t>ghi</a:t>
            </a:r>
            <a:r>
              <a:rPr lang="en-US" sz="2400" dirty="0">
                <a:cs typeface="Times New Roman" pitchFamily="18" charset="0"/>
              </a:rPr>
              <a:t> </a:t>
            </a:r>
            <a:r>
              <a:rPr lang="en-US" sz="2400" dirty="0" err="1">
                <a:cs typeface="Times New Roman" pitchFamily="18" charset="0"/>
              </a:rPr>
              <a:t>trên</a:t>
            </a:r>
            <a:r>
              <a:rPr lang="en-US" sz="2400" dirty="0">
                <a:cs typeface="Times New Roman" pitchFamily="18" charset="0"/>
              </a:rPr>
              <a:t> </a:t>
            </a:r>
            <a:r>
              <a:rPr lang="en-US" sz="2400" dirty="0" err="1">
                <a:cs typeface="Times New Roman" pitchFamily="18" charset="0"/>
              </a:rPr>
              <a:t>nhãn</a:t>
            </a:r>
            <a:r>
              <a:rPr lang="en-US" sz="2400" dirty="0">
                <a:cs typeface="Times New Roman" pitchFamily="18" charset="0"/>
              </a:rPr>
              <a:t>, </a:t>
            </a:r>
            <a:r>
              <a:rPr lang="en-US" sz="2400" dirty="0" err="1">
                <a:cs typeface="Times New Roman" pitchFamily="18" charset="0"/>
              </a:rPr>
              <a:t>bao</a:t>
            </a:r>
            <a:r>
              <a:rPr lang="en-US" sz="2400" dirty="0">
                <a:cs typeface="Times New Roman" pitchFamily="18" charset="0"/>
              </a:rPr>
              <a:t> </a:t>
            </a:r>
            <a:r>
              <a:rPr lang="en-US" sz="2400" dirty="0" err="1">
                <a:cs typeface="Times New Roman" pitchFamily="18" charset="0"/>
              </a:rPr>
              <a:t>bì</a:t>
            </a:r>
            <a:r>
              <a:rPr lang="en-US" sz="2400" dirty="0">
                <a:cs typeface="Times New Roman" pitchFamily="18" charset="0"/>
              </a:rPr>
              <a:t> </a:t>
            </a:r>
            <a:r>
              <a:rPr lang="en-US" sz="2400" dirty="0" err="1">
                <a:cs typeface="Times New Roman" pitchFamily="18" charset="0"/>
              </a:rPr>
              <a:t>hoặc</a:t>
            </a:r>
            <a:r>
              <a:rPr lang="en-US" sz="2400" dirty="0">
                <a:cs typeface="Times New Roman" pitchFamily="18" charset="0"/>
              </a:rPr>
              <a:t> </a:t>
            </a:r>
            <a:r>
              <a:rPr lang="en-US" sz="2400" dirty="0" err="1">
                <a:cs typeface="Times New Roman" pitchFamily="18" charset="0"/>
              </a:rPr>
              <a:t>bảng</a:t>
            </a:r>
            <a:r>
              <a:rPr lang="en-US" sz="2400" dirty="0">
                <a:cs typeface="Times New Roman" pitchFamily="18" charset="0"/>
              </a:rPr>
              <a:t> </a:t>
            </a:r>
            <a:r>
              <a:rPr lang="en-US" sz="2400" dirty="0" err="1">
                <a:cs typeface="Times New Roman" pitchFamily="18" charset="0"/>
              </a:rPr>
              <a:t>hướng</a:t>
            </a:r>
            <a:r>
              <a:rPr lang="en-US" sz="2400" dirty="0">
                <a:cs typeface="Times New Roman" pitchFamily="18" charset="0"/>
              </a:rPr>
              <a:t> </a:t>
            </a:r>
            <a:r>
              <a:rPr lang="en-US" sz="2400" dirty="0" err="1">
                <a:cs typeface="Times New Roman" pitchFamily="18" charset="0"/>
              </a:rPr>
              <a:t>dẫn</a:t>
            </a:r>
            <a:r>
              <a:rPr lang="en-US" sz="2400" dirty="0">
                <a:cs typeface="Times New Roman" pitchFamily="18" charset="0"/>
              </a:rPr>
              <a:t> </a:t>
            </a:r>
            <a:r>
              <a:rPr lang="en-US" sz="2400" dirty="0" err="1">
                <a:cs typeface="Times New Roman" pitchFamily="18" charset="0"/>
              </a:rPr>
              <a:t>sử</a:t>
            </a:r>
            <a:r>
              <a:rPr lang="en-US" sz="2400" dirty="0">
                <a:cs typeface="Times New Roman" pitchFamily="18" charset="0"/>
              </a:rPr>
              <a:t> </a:t>
            </a:r>
            <a:r>
              <a:rPr lang="en-US" sz="2400" dirty="0" err="1">
                <a:cs typeface="Times New Roman" pitchFamily="18" charset="0"/>
              </a:rPr>
              <a:t>dụng</a:t>
            </a:r>
            <a:r>
              <a:rPr lang="en-US" sz="2400" dirty="0">
                <a:cs typeface="Times New Roman" pitchFamily="18" charset="0"/>
              </a:rPr>
              <a:t> </a:t>
            </a:r>
            <a:r>
              <a:rPr lang="en-US" sz="2400" dirty="0" err="1">
                <a:cs typeface="Times New Roman" pitchFamily="18" charset="0"/>
              </a:rPr>
              <a:t>sản</a:t>
            </a:r>
            <a:r>
              <a:rPr lang="en-US" sz="2400" dirty="0">
                <a:cs typeface="Times New Roman" pitchFamily="18" charset="0"/>
              </a:rPr>
              <a:t> </a:t>
            </a:r>
            <a:r>
              <a:rPr lang="en-US" sz="2400" err="1">
                <a:cs typeface="Times New Roman" pitchFamily="18" charset="0"/>
              </a:rPr>
              <a:t>phẩm</a:t>
            </a:r>
            <a:r>
              <a:rPr lang="en-US" sz="2400" smtClean="0">
                <a:cs typeface="Times New Roman" pitchFamily="18" charset="0"/>
              </a:rPr>
              <a:t>.</a:t>
            </a:r>
            <a:endParaRPr lang="en-US" sz="2400" dirty="0">
              <a:cs typeface="Times New Roman" pitchFamily="18" charset="0"/>
            </a:endParaRPr>
          </a:p>
        </p:txBody>
      </p:sp>
      <p:sp>
        <p:nvSpPr>
          <p:cNvPr id="169987" name="Text Box 5"/>
          <p:cNvSpPr txBox="1">
            <a:spLocks noChangeArrowheads="1"/>
          </p:cNvSpPr>
          <p:nvPr/>
        </p:nvSpPr>
        <p:spPr bwMode="auto">
          <a:xfrm>
            <a:off x="609600" y="188893"/>
            <a:ext cx="7924800" cy="954107"/>
          </a:xfrm>
          <a:prstGeom prst="rect">
            <a:avLst/>
          </a:prstGeom>
          <a:noFill/>
          <a:ln w="9525">
            <a:noFill/>
            <a:miter lim="800000"/>
            <a:headEnd/>
            <a:tailEnd/>
          </a:ln>
        </p:spPr>
        <p:txBody>
          <a:bodyPr>
            <a:spAutoFit/>
          </a:bodyPr>
          <a:lstStyle/>
          <a:p>
            <a:pPr algn="ctr">
              <a:spcBef>
                <a:spcPct val="50000"/>
              </a:spcBef>
            </a:pPr>
            <a:r>
              <a:rPr lang="en-US" sz="2800" b="1" dirty="0">
                <a:solidFill>
                  <a:srgbClr val="C00000"/>
                </a:solidFill>
                <a:cs typeface="Times New Roman" pitchFamily="18" charset="0"/>
              </a:rPr>
              <a:t>CÁCH PHA DUNG DỊCH KHỬ TRÙNG          CÓ CHỨA CLO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4"/>
          <p:cNvSpPr>
            <a:spLocks noChangeArrowheads="1"/>
          </p:cNvSpPr>
          <p:nvPr/>
        </p:nvSpPr>
        <p:spPr bwMode="auto">
          <a:xfrm>
            <a:off x="228600" y="413266"/>
            <a:ext cx="8610600" cy="830997"/>
          </a:xfrm>
          <a:prstGeom prst="rect">
            <a:avLst/>
          </a:prstGeom>
          <a:noFill/>
          <a:ln w="9525">
            <a:noFill/>
            <a:miter lim="800000"/>
            <a:headEnd/>
            <a:tailEnd/>
          </a:ln>
        </p:spPr>
        <p:txBody>
          <a:bodyPr anchor="ctr">
            <a:spAutoFit/>
          </a:bodyPr>
          <a:lstStyle/>
          <a:p>
            <a:pPr algn="ctr"/>
            <a:r>
              <a:rPr lang="vi-VN" sz="2400" b="1" smtClean="0">
                <a:solidFill>
                  <a:srgbClr val="C00000"/>
                </a:solidFill>
                <a:cs typeface="Times New Roman" pitchFamily="18" charset="0"/>
              </a:rPr>
              <a:t>2. Lượng </a:t>
            </a:r>
            <a:r>
              <a:rPr lang="vi-VN" sz="2400" b="1">
                <a:solidFill>
                  <a:srgbClr val="C00000"/>
                </a:solidFill>
                <a:cs typeface="Times New Roman" pitchFamily="18" charset="0"/>
              </a:rPr>
              <a:t>hóa chất chứa clo để pha 10 lít dung dịch với các nồng độ clo hoạt </a:t>
            </a:r>
            <a:r>
              <a:rPr lang="vi-VN" sz="2400" b="1" smtClean="0">
                <a:solidFill>
                  <a:srgbClr val="C00000"/>
                </a:solidFill>
                <a:cs typeface="Times New Roman" pitchFamily="18" charset="0"/>
              </a:rPr>
              <a:t>tính</a:t>
            </a:r>
            <a:endParaRPr lang="vi-VN" sz="2400" b="1">
              <a:solidFill>
                <a:srgbClr val="C00000"/>
              </a:solidFill>
              <a:cs typeface="Arial" pitchFamily="34" charset="0"/>
            </a:endParaRPr>
          </a:p>
        </p:txBody>
      </p:sp>
      <p:graphicFrame>
        <p:nvGraphicFramePr>
          <p:cNvPr id="69812" name="Group 180"/>
          <p:cNvGraphicFramePr>
            <a:graphicFrameLocks noGrp="1"/>
          </p:cNvGraphicFramePr>
          <p:nvPr>
            <p:extLst>
              <p:ext uri="{D42A27DB-BD31-4B8C-83A1-F6EECF244321}">
                <p14:modId xmlns:p14="http://schemas.microsoft.com/office/powerpoint/2010/main" xmlns="" val="2134615174"/>
              </p:ext>
            </p:extLst>
          </p:nvPr>
        </p:nvGraphicFramePr>
        <p:xfrm>
          <a:off x="214282" y="1428736"/>
          <a:ext cx="8305800" cy="4267202"/>
        </p:xfrm>
        <a:graphic>
          <a:graphicData uri="http://schemas.openxmlformats.org/drawingml/2006/table">
            <a:tbl>
              <a:tblPr/>
              <a:tblGrid>
                <a:gridCol w="3556000">
                  <a:extLst>
                    <a:ext uri="{9D8B030D-6E8A-4147-A177-3AD203B41FA5}">
                      <a16:colId xmlns="" xmlns:a16="http://schemas.microsoft.com/office/drawing/2014/main" val="20000"/>
                    </a:ext>
                  </a:extLst>
                </a:gridCol>
                <a:gridCol w="1190625">
                  <a:extLst>
                    <a:ext uri="{9D8B030D-6E8A-4147-A177-3AD203B41FA5}">
                      <a16:colId xmlns="" xmlns:a16="http://schemas.microsoft.com/office/drawing/2014/main" val="20001"/>
                    </a:ext>
                  </a:extLst>
                </a:gridCol>
                <a:gridCol w="1190625">
                  <a:extLst>
                    <a:ext uri="{9D8B030D-6E8A-4147-A177-3AD203B41FA5}">
                      <a16:colId xmlns="" xmlns:a16="http://schemas.microsoft.com/office/drawing/2014/main" val="20002"/>
                    </a:ext>
                  </a:extLst>
                </a:gridCol>
                <a:gridCol w="1192213">
                  <a:extLst>
                    <a:ext uri="{9D8B030D-6E8A-4147-A177-3AD203B41FA5}">
                      <a16:colId xmlns="" xmlns:a16="http://schemas.microsoft.com/office/drawing/2014/main" val="20003"/>
                    </a:ext>
                  </a:extLst>
                </a:gridCol>
                <a:gridCol w="1176337">
                  <a:extLst>
                    <a:ext uri="{9D8B030D-6E8A-4147-A177-3AD203B41FA5}">
                      <a16:colId xmlns="" xmlns:a16="http://schemas.microsoft.com/office/drawing/2014/main" val="20004"/>
                    </a:ext>
                  </a:extLst>
                </a:gridCol>
              </a:tblGrid>
              <a:tr h="8540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2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vi-VN" sz="2400" b="0" i="0" u="none" strike="noStrike" cap="none" normalizeH="0" baseline="0">
                          <a:ln>
                            <a:noFill/>
                          </a:ln>
                          <a:solidFill>
                            <a:schemeClr val="tx1"/>
                          </a:solidFill>
                          <a:effectLst/>
                          <a:latin typeface="Times New Roman" pitchFamily="18" charset="0"/>
                          <a:cs typeface="Times New Roman" pitchFamily="18" charset="0"/>
                        </a:rPr>
                        <a:t>Tên hóa chất</a:t>
                      </a:r>
                      <a:r>
                        <a:rPr kumimoji="0" lang="en-US" sz="2400" b="0" i="0" u="none" strike="noStrike" cap="none" normalizeH="0" baseline="0">
                          <a:ln>
                            <a:noFill/>
                          </a:ln>
                          <a:solidFill>
                            <a:schemeClr val="tx1"/>
                          </a:solidFill>
                          <a:effectLst/>
                          <a:latin typeface="Times New Roman" pitchFamily="18" charset="0"/>
                          <a:cs typeface="Times New Roman" pitchFamily="18" charset="0"/>
                        </a:rPr>
                        <a:t> sử dụng</a:t>
                      </a:r>
                      <a:r>
                        <a:rPr kumimoji="0" lang="vi-VN" sz="2400" b="0" i="0" u="none" strike="noStrike" cap="none" normalizeH="0" baseline="0">
                          <a:ln>
                            <a:noFill/>
                          </a:ln>
                          <a:solidFill>
                            <a:schemeClr val="tx1"/>
                          </a:solidFill>
                          <a:effectLst/>
                          <a:latin typeface="Times New Roman" pitchFamily="18" charset="0"/>
                          <a:cs typeface="Times New Roman" pitchFamily="18" charset="0"/>
                        </a:rPr>
                        <a:t> </a:t>
                      </a:r>
                      <a:r>
                        <a:rPr kumimoji="0" lang="en-US" sz="2400" b="0" i="0" u="none" strike="noStrike" cap="none" normalizeH="0" baseline="0">
                          <a:ln>
                            <a:noFill/>
                          </a:ln>
                          <a:solidFill>
                            <a:schemeClr val="tx1"/>
                          </a:solidFill>
                          <a:effectLst/>
                          <a:latin typeface="Times New Roman" pitchFamily="18" charset="0"/>
                          <a:cs typeface="Times New Roman" pitchFamily="18" charset="0"/>
                        </a:rPr>
                        <a:t/>
                      </a:r>
                      <a:br>
                        <a:rPr kumimoji="0" lang="en-US" sz="2400" b="0" i="0" u="none" strike="noStrike" cap="none" normalizeH="0" baseline="0">
                          <a:ln>
                            <a:noFill/>
                          </a:ln>
                          <a:solidFill>
                            <a:schemeClr val="tx1"/>
                          </a:solidFill>
                          <a:effectLst/>
                          <a:latin typeface="Times New Roman" pitchFamily="18" charset="0"/>
                          <a:cs typeface="Times New Roman" pitchFamily="18" charset="0"/>
                        </a:rPr>
                      </a:br>
                      <a:r>
                        <a:rPr kumimoji="0" lang="vi-VN" sz="2400" b="0" i="0" u="none" strike="noStrike" cap="none" normalizeH="0" baseline="0">
                          <a:ln>
                            <a:noFill/>
                          </a:ln>
                          <a:solidFill>
                            <a:schemeClr val="tx1"/>
                          </a:solidFill>
                          <a:effectLst/>
                          <a:latin typeface="Times New Roman" pitchFamily="18" charset="0"/>
                          <a:cs typeface="Times New Roman" pitchFamily="18" charset="0"/>
                        </a:rPr>
                        <a:t>(hàm lượng clo hoạt tính)</a:t>
                      </a:r>
                      <a:endParaRPr kumimoji="0" lang="vi-VN" sz="36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400" b="1" i="0" u="none" strike="noStrike" cap="none" normalizeH="0" baseline="0">
                          <a:ln>
                            <a:noFill/>
                          </a:ln>
                          <a:solidFill>
                            <a:schemeClr val="tx1"/>
                          </a:solidFill>
                          <a:effectLst/>
                          <a:latin typeface="Times New Roman" pitchFamily="18" charset="0"/>
                          <a:cs typeface="Times New Roman" pitchFamily="18" charset="0"/>
                        </a:rPr>
                        <a:t>Lượng hóa chất cần để pha 10 lít dung dịch có nồng độ clo hoạt tính</a:t>
                      </a:r>
                      <a:endParaRPr kumimoji="0" lang="vi-VN" sz="36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85248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0,25%</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1,25%</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2400" b="1" smtClean="0">
                          <a:latin typeface="Times New Roman" pitchFamily="18" charset="0"/>
                          <a:cs typeface="Times New Roman" pitchFamily="18" charset="0"/>
                        </a:rPr>
                        <a:t>2,5%</a:t>
                      </a:r>
                      <a:endParaRPr lang="vi-VN" sz="2400" b="1">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47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Cloramin B (25% - 30%)</a:t>
                      </a: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100g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200g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500g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2400" smtClean="0">
                          <a:latin typeface="Times New Roman" pitchFamily="18" charset="0"/>
                          <a:cs typeface="Times New Roman" pitchFamily="18" charset="0"/>
                        </a:rPr>
                        <a:t>1000g</a:t>
                      </a:r>
                      <a:endParaRPr lang="vi-VN" sz="240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06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Canxi HypoCloride (70%)</a:t>
                      </a: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36g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72g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180g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2400" smtClean="0">
                          <a:latin typeface="Times New Roman" pitchFamily="18" charset="0"/>
                          <a:cs typeface="Times New Roman" pitchFamily="18" charset="0"/>
                        </a:rPr>
                        <a:t>360g</a:t>
                      </a:r>
                      <a:endParaRPr lang="vi-VN" sz="240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906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Bột Natri dichloroisocianurate (60%)</a:t>
                      </a:r>
                      <a:endParaRPr kumimoji="0" lang="en-US" sz="3600" b="0" i="0" u="none" strike="noStrike" cap="none" normalizeH="0" baseline="0">
                        <a:ln>
                          <a:noFill/>
                        </a:ln>
                        <a:solidFill>
                          <a:schemeClr val="tx1"/>
                        </a:solidFill>
                        <a:effectLst/>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42g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0000FF"/>
                          </a:solidFill>
                          <a:effectLst/>
                          <a:latin typeface="Times New Roman" pitchFamily="18" charset="0"/>
                          <a:cs typeface="Times New Roman" pitchFamily="18" charset="0"/>
                        </a:rPr>
                        <a:t>84g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210g</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algn="ctr"/>
                      <a:r>
                        <a:rPr lang="en-US" sz="2400" smtClean="0">
                          <a:latin typeface="Times New Roman" pitchFamily="18" charset="0"/>
                          <a:cs typeface="Times New Roman" pitchFamily="18" charset="0"/>
                        </a:rPr>
                        <a:t>420g</a:t>
                      </a:r>
                      <a:endParaRPr lang="vi-VN" sz="2400">
                        <a:latin typeface="Times New Roman" pitchFamily="18" charset="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sp>
        <p:nvSpPr>
          <p:cNvPr id="172069" name="Rectangle 181"/>
          <p:cNvSpPr>
            <a:spLocks noChangeArrowheads="1"/>
          </p:cNvSpPr>
          <p:nvPr/>
        </p:nvSpPr>
        <p:spPr bwMode="auto">
          <a:xfrm>
            <a:off x="357158" y="5919080"/>
            <a:ext cx="8305800" cy="707886"/>
          </a:xfrm>
          <a:prstGeom prst="rect">
            <a:avLst/>
          </a:prstGeom>
          <a:noFill/>
          <a:ln w="9525">
            <a:noFill/>
            <a:miter lim="800000"/>
            <a:headEnd/>
            <a:tailEnd/>
          </a:ln>
        </p:spPr>
        <p:txBody>
          <a:bodyPr anchor="ctr">
            <a:spAutoFit/>
          </a:bodyPr>
          <a:lstStyle/>
          <a:p>
            <a:r>
              <a:rPr lang="en-US" sz="2000" i="1">
                <a:cs typeface="Times New Roman" pitchFamily="18" charset="0"/>
              </a:rPr>
              <a:t>Cách pha: Hòa tan hoàn toàn lượng hóa chất cần thiết cho vừa đủ 10 lít nước sạch.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0034" y="357166"/>
            <a:ext cx="8229600" cy="1143000"/>
          </a:xfrm>
        </p:spPr>
        <p:txBody>
          <a:bodyPr/>
          <a:lstStyle/>
          <a:p>
            <a:r>
              <a:rPr lang="vi-VN" b="1" smtClean="0"/>
              <a:t>3. Cách pha</a:t>
            </a:r>
            <a:endParaRPr lang="vi-VN"/>
          </a:p>
        </p:txBody>
      </p:sp>
      <p:sp>
        <p:nvSpPr>
          <p:cNvPr id="4" name="Content Placeholder 3"/>
          <p:cNvSpPr>
            <a:spLocks noGrp="1"/>
          </p:cNvSpPr>
          <p:nvPr>
            <p:ph idx="1"/>
          </p:nvPr>
        </p:nvSpPr>
        <p:spPr/>
        <p:txBody>
          <a:bodyPr/>
          <a:lstStyle/>
          <a:p>
            <a:pPr algn="just">
              <a:spcBef>
                <a:spcPts val="1200"/>
              </a:spcBef>
              <a:buNone/>
            </a:pPr>
            <a:r>
              <a:rPr lang="vi-VN" sz="2400" smtClean="0">
                <a:latin typeface="Arial" pitchFamily="34" charset="0"/>
                <a:cs typeface="Arial" pitchFamily="34" charset="0"/>
              </a:rPr>
              <a:t>  1 + Hòa tan 200g CloraminB 25% với 10 lít nước sạch. </a:t>
            </a:r>
            <a:endParaRPr lang="en-US" sz="2400" smtClean="0">
              <a:latin typeface="Arial" pitchFamily="34" charset="0"/>
              <a:cs typeface="Arial" pitchFamily="34" charset="0"/>
            </a:endParaRPr>
          </a:p>
          <a:p>
            <a:pPr algn="just">
              <a:spcBef>
                <a:spcPts val="1200"/>
              </a:spcBef>
              <a:buNone/>
            </a:pPr>
            <a:r>
              <a:rPr lang="en-US" sz="2400">
                <a:latin typeface="Arial" pitchFamily="34" charset="0"/>
                <a:cs typeface="Arial" pitchFamily="34" charset="0"/>
              </a:rPr>
              <a:t>	</a:t>
            </a:r>
            <a:r>
              <a:rPr lang="en-US" sz="2400" b="1" smtClean="0">
                <a:latin typeface="Arial" pitchFamily="34" charset="0"/>
                <a:cs typeface="Arial" pitchFamily="34" charset="0"/>
              </a:rPr>
              <a:t>-</a:t>
            </a:r>
            <a:r>
              <a:rPr lang="en-US" sz="2400" smtClean="0">
                <a:latin typeface="Arial" pitchFamily="34" charset="0"/>
                <a:cs typeface="Arial" pitchFamily="34" charset="0"/>
              </a:rPr>
              <a:t> </a:t>
            </a:r>
            <a:r>
              <a:rPr lang="vi-VN" sz="2400" smtClean="0">
                <a:latin typeface="Arial" pitchFamily="34" charset="0"/>
                <a:cs typeface="Arial" pitchFamily="34" charset="0"/>
              </a:rPr>
              <a:t>Hòa tan 72g Clorít 72% với 10 lít nước sạch</a:t>
            </a:r>
            <a:endParaRPr lang="en-US" sz="2400" smtClean="0">
              <a:latin typeface="Arial" pitchFamily="34" charset="0"/>
              <a:cs typeface="Arial" pitchFamily="34" charset="0"/>
            </a:endParaRPr>
          </a:p>
          <a:p>
            <a:pPr algn="just">
              <a:spcBef>
                <a:spcPts val="1200"/>
              </a:spcBef>
              <a:buNone/>
            </a:pPr>
            <a:r>
              <a:rPr lang="en-US" sz="2400">
                <a:latin typeface="Arial" pitchFamily="34" charset="0"/>
                <a:cs typeface="Arial" pitchFamily="34" charset="0"/>
              </a:rPr>
              <a:t>	</a:t>
            </a:r>
            <a:r>
              <a:rPr lang="en-US" sz="2400" b="1" smtClean="0">
                <a:latin typeface="Arial" pitchFamily="34" charset="0"/>
                <a:cs typeface="Arial" pitchFamily="34" charset="0"/>
              </a:rPr>
              <a:t>-</a:t>
            </a:r>
            <a:r>
              <a:rPr lang="en-US" sz="2400" smtClean="0">
                <a:latin typeface="Arial" pitchFamily="34" charset="0"/>
                <a:cs typeface="Arial" pitchFamily="34" charset="0"/>
              </a:rPr>
              <a:t> </a:t>
            </a:r>
            <a:r>
              <a:rPr lang="vi-VN" sz="2400" smtClean="0">
                <a:latin typeface="Arial" pitchFamily="34" charset="0"/>
                <a:cs typeface="Arial" pitchFamily="34" charset="0"/>
              </a:rPr>
              <a:t>Phun khử khuẩn trong 1OO m vuông bề mặt trở lên. </a:t>
            </a:r>
          </a:p>
          <a:p>
            <a:pPr algn="just">
              <a:spcBef>
                <a:spcPts val="1200"/>
              </a:spcBef>
              <a:buNone/>
            </a:pPr>
            <a:r>
              <a:rPr lang="vi-VN" sz="2400" smtClean="0">
                <a:latin typeface="Arial" pitchFamily="34" charset="0"/>
                <a:cs typeface="Arial" pitchFamily="34" charset="0"/>
              </a:rPr>
              <a:t>   2 + Khử khuẩn không khí bằng dung dịch Focmalin 37%</a:t>
            </a:r>
          </a:p>
          <a:p>
            <a:pPr algn="just">
              <a:spcBef>
                <a:spcPts val="1200"/>
              </a:spcBef>
              <a:buNone/>
            </a:pPr>
            <a:r>
              <a:rPr lang="vi-VN" sz="2400" smtClean="0">
                <a:latin typeface="Arial" pitchFamily="34" charset="0"/>
                <a:cs typeface="Arial" pitchFamily="34" charset="0"/>
              </a:rPr>
              <a:t>   - Tỷ lệ pha 1/1 Phun không gian đóng kín cửa bằng máy phun Gia nhiệt hoặc sông hơi bằng bếp nến, ga, dầu </a:t>
            </a:r>
          </a:p>
          <a:p>
            <a:pPr algn="just">
              <a:spcBef>
                <a:spcPts val="1200"/>
              </a:spcBef>
              <a:buNone/>
            </a:pPr>
            <a:r>
              <a:rPr lang="vi-VN" sz="2400" smtClean="0">
                <a:latin typeface="Arial" pitchFamily="34" charset="0"/>
                <a:cs typeface="Arial" pitchFamily="34" charset="0"/>
              </a:rPr>
              <a:t>   - Diện tích 1 lít dung dịch Focmalin 37% pha 1 lít nước sạch cho vào xoong đun sông hơi phòng học, phòng làm việc, cơ quan sản xuất..v.. 150m khối trở lên</a:t>
            </a:r>
          </a:p>
          <a:p>
            <a:pPr algn="just">
              <a:spcBef>
                <a:spcPts val="1200"/>
              </a:spcBef>
            </a:pPr>
            <a:endParaRPr lang="vi-VN" sz="24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0F4708A-B6CE-4922-B102-182FDEC12B08}"/>
              </a:ext>
            </a:extLst>
          </p:cNvPr>
          <p:cNvSpPr>
            <a:spLocks noGrp="1"/>
          </p:cNvSpPr>
          <p:nvPr>
            <p:ph type="title"/>
          </p:nvPr>
        </p:nvSpPr>
        <p:spPr>
          <a:xfrm>
            <a:off x="428596" y="285728"/>
            <a:ext cx="8229600" cy="928694"/>
          </a:xfrm>
        </p:spPr>
        <p:txBody>
          <a:bodyPr/>
          <a:lstStyle/>
          <a:p>
            <a:pPr algn="ctr"/>
            <a:r>
              <a:rPr lang="en-US" sz="3600" b="1" smtClean="0">
                <a:latin typeface="Times New Roman (Headings)"/>
              </a:rPr>
              <a:t>Hướng </a:t>
            </a:r>
            <a:r>
              <a:rPr lang="en-US" sz="3600" b="1" dirty="0" err="1" smtClean="0">
                <a:latin typeface="Times New Roman (Headings)"/>
              </a:rPr>
              <a:t>dẫn</a:t>
            </a:r>
            <a:r>
              <a:rPr lang="en-US" sz="3600" b="1" dirty="0" smtClean="0">
                <a:latin typeface="Times New Roman (Headings)"/>
              </a:rPr>
              <a:t> </a:t>
            </a:r>
            <a:r>
              <a:rPr lang="en-US" sz="3600" b="1" dirty="0" err="1" smtClean="0">
                <a:latin typeface="Times New Roman (Headings)"/>
              </a:rPr>
              <a:t>sử</a:t>
            </a:r>
            <a:r>
              <a:rPr lang="en-US" sz="3600" b="1" dirty="0" smtClean="0">
                <a:latin typeface="Times New Roman (Headings)"/>
              </a:rPr>
              <a:t> </a:t>
            </a:r>
            <a:r>
              <a:rPr lang="en-US" sz="3600" b="1" dirty="0" err="1" smtClean="0">
                <a:latin typeface="Times New Roman (Headings)"/>
              </a:rPr>
              <a:t>dụng</a:t>
            </a:r>
            <a:r>
              <a:rPr lang="en-US" sz="3600" b="1" dirty="0" smtClean="0">
                <a:latin typeface="Times New Roman (Headings)"/>
              </a:rPr>
              <a:t> Formalin</a:t>
            </a:r>
            <a:endParaRPr lang="en-US" sz="3600" b="1" dirty="0">
              <a:latin typeface="Times New Roman (Headings)"/>
            </a:endParaRPr>
          </a:p>
        </p:txBody>
      </p:sp>
      <p:sp>
        <p:nvSpPr>
          <p:cNvPr id="3" name="Content Placeholder 2">
            <a:extLst>
              <a:ext uri="{FF2B5EF4-FFF2-40B4-BE49-F238E27FC236}">
                <a16:creationId xmlns="" xmlns:a16="http://schemas.microsoft.com/office/drawing/2014/main" id="{1F0E220B-2913-484A-89C3-8367C988EA4F}"/>
              </a:ext>
            </a:extLst>
          </p:cNvPr>
          <p:cNvSpPr>
            <a:spLocks noGrp="1"/>
          </p:cNvSpPr>
          <p:nvPr>
            <p:ph idx="1"/>
          </p:nvPr>
        </p:nvSpPr>
        <p:spPr/>
        <p:txBody>
          <a:bodyPr>
            <a:normAutofit fontScale="85000" lnSpcReduction="10000"/>
          </a:bodyPr>
          <a:lstStyle/>
          <a:p>
            <a:pPr algn="just"/>
            <a:r>
              <a:rPr lang="en-US" dirty="0" err="1" smtClean="0">
                <a:latin typeface="Times New Roman (Headings)"/>
              </a:rPr>
              <a:t>Phương</a:t>
            </a:r>
            <a:r>
              <a:rPr lang="en-US" dirty="0" smtClean="0">
                <a:latin typeface="Times New Roman (Headings)"/>
              </a:rPr>
              <a:t> </a:t>
            </a:r>
            <a:r>
              <a:rPr lang="en-US" dirty="0" err="1" smtClean="0">
                <a:latin typeface="Times New Roman (Headings)"/>
              </a:rPr>
              <a:t>pháp</a:t>
            </a:r>
            <a:r>
              <a:rPr lang="en-US" dirty="0" smtClean="0">
                <a:latin typeface="Times New Roman (Headings)"/>
              </a:rPr>
              <a:t> : </a:t>
            </a:r>
            <a:r>
              <a:rPr lang="en-US" dirty="0" err="1" smtClean="0">
                <a:latin typeface="Times New Roman (Headings)"/>
              </a:rPr>
              <a:t>Khử</a:t>
            </a:r>
            <a:r>
              <a:rPr lang="en-US" dirty="0" smtClean="0">
                <a:latin typeface="Times New Roman (Headings)"/>
              </a:rPr>
              <a:t> </a:t>
            </a:r>
            <a:r>
              <a:rPr lang="en-US" dirty="0" err="1" smtClean="0">
                <a:latin typeface="Times New Roman (Headings)"/>
              </a:rPr>
              <a:t>trùng</a:t>
            </a:r>
            <a:r>
              <a:rPr lang="en-US" dirty="0" smtClean="0">
                <a:latin typeface="Times New Roman (Headings)"/>
              </a:rPr>
              <a:t> </a:t>
            </a:r>
            <a:r>
              <a:rPr lang="en-US" dirty="0" err="1" smtClean="0">
                <a:latin typeface="Times New Roman (Headings)"/>
              </a:rPr>
              <a:t>không</a:t>
            </a:r>
            <a:r>
              <a:rPr lang="en-US" dirty="0" smtClean="0">
                <a:latin typeface="Times New Roman (Headings)"/>
              </a:rPr>
              <a:t> </a:t>
            </a:r>
            <a:r>
              <a:rPr lang="en-US" dirty="0" err="1" smtClean="0">
                <a:latin typeface="Times New Roman (Headings)"/>
              </a:rPr>
              <a:t>khí</a:t>
            </a:r>
            <a:endParaRPr lang="en-US" dirty="0">
              <a:latin typeface="Times New Roman (Headings)"/>
            </a:endParaRPr>
          </a:p>
          <a:p>
            <a:pPr algn="just"/>
            <a:r>
              <a:rPr lang="vi-VN" dirty="0" smtClean="0">
                <a:latin typeface="Times New Roman (Headings)"/>
              </a:rPr>
              <a:t>Đun </a:t>
            </a:r>
            <a:r>
              <a:rPr lang="vi-VN" dirty="0">
                <a:latin typeface="Times New Roman (Headings)"/>
              </a:rPr>
              <a:t>nóng dung dịch Formalin 36%- 40% (được pha loãng với nước theo tỷ lệ 1/1</a:t>
            </a:r>
            <a:r>
              <a:rPr lang="vi-VN" dirty="0" smtClean="0">
                <a:latin typeface="Times New Roman (Headings)"/>
              </a:rPr>
              <a:t>).</a:t>
            </a:r>
            <a:endParaRPr lang="en-US" dirty="0">
              <a:latin typeface="Times New Roman (Headings)"/>
            </a:endParaRPr>
          </a:p>
          <a:p>
            <a:pPr algn="just"/>
            <a:r>
              <a:rPr lang="vi-VN" dirty="0" smtClean="0">
                <a:latin typeface="Times New Roman (Headings)"/>
              </a:rPr>
              <a:t>Liều </a:t>
            </a:r>
            <a:r>
              <a:rPr lang="vi-VN" dirty="0">
                <a:latin typeface="Times New Roman (Headings)"/>
              </a:rPr>
              <a:t>dùng 5- 8 g/m</a:t>
            </a:r>
            <a:r>
              <a:rPr lang="vi-VN" baseline="30000" dirty="0">
                <a:latin typeface="Times New Roman (Headings)"/>
              </a:rPr>
              <a:t>3</a:t>
            </a:r>
            <a:r>
              <a:rPr lang="vi-VN" dirty="0">
                <a:latin typeface="Times New Roman (Headings)"/>
              </a:rPr>
              <a:t> không khí. Đóng kín cửa cho hơi Formalin tiếp xúc ít nhất khoảng 4 giờ</a:t>
            </a:r>
            <a:r>
              <a:rPr lang="vi-VN" dirty="0" smtClean="0">
                <a:latin typeface="Times New Roman (Headings)"/>
              </a:rPr>
              <a:t>.</a:t>
            </a:r>
            <a:endParaRPr lang="en-US" dirty="0" smtClean="0">
              <a:latin typeface="Times New Roman (Headings)"/>
            </a:endParaRPr>
          </a:p>
          <a:p>
            <a:pPr algn="just"/>
            <a:r>
              <a:rPr lang="vi-VN" dirty="0">
                <a:latin typeface="Times New Roman (Headings)"/>
              </a:rPr>
              <a:t>Sau đó khử mùi bằng hơi Amoniac (NH</a:t>
            </a:r>
            <a:r>
              <a:rPr lang="vi-VN" baseline="-25000" dirty="0">
                <a:latin typeface="Times New Roman (Headings)"/>
              </a:rPr>
              <a:t>3</a:t>
            </a:r>
            <a:r>
              <a:rPr lang="vi-VN" dirty="0">
                <a:latin typeface="Times New Roman (Headings)"/>
              </a:rPr>
              <a:t>) hoặc mở rộng cửa cho thoáng khí.</a:t>
            </a:r>
          </a:p>
          <a:p>
            <a:pPr algn="just"/>
            <a:r>
              <a:rPr lang="vi-VN" dirty="0" smtClean="0">
                <a:latin typeface="Times New Roman (Headings)"/>
              </a:rPr>
              <a:t>Để </a:t>
            </a:r>
            <a:r>
              <a:rPr lang="vi-VN" dirty="0">
                <a:latin typeface="Times New Roman (Headings)"/>
              </a:rPr>
              <a:t>tạo được nhiều khí formaldehyde trong khử trùng không khí cần dùng các máy chuyên dụng (máy ra nhiệt) hoặc đun dung dịch formalin được pha loãng trên bếp dầu/bếp ga/bếp nến.</a:t>
            </a:r>
          </a:p>
        </p:txBody>
      </p:sp>
    </p:spTree>
    <p:extLst>
      <p:ext uri="{BB962C8B-B14F-4D97-AF65-F5344CB8AC3E}">
        <p14:creationId xmlns:p14="http://schemas.microsoft.com/office/powerpoint/2010/main" xmlns="" val="1672052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857232"/>
          </a:xfrm>
        </p:spPr>
        <p:txBody>
          <a:bodyPr/>
          <a:lstStyle/>
          <a:p>
            <a:r>
              <a:rPr lang="vi-VN" sz="4000" b="1" smtClean="0"/>
              <a:t>Khử trùng trong bệnh viện và ổ dịch </a:t>
            </a:r>
            <a:endParaRPr lang="vi-VN" sz="4000"/>
          </a:p>
        </p:txBody>
      </p:sp>
      <p:sp>
        <p:nvSpPr>
          <p:cNvPr id="3" name="Content Placeholder 2"/>
          <p:cNvSpPr>
            <a:spLocks noGrp="1"/>
          </p:cNvSpPr>
          <p:nvPr>
            <p:ph idx="1"/>
          </p:nvPr>
        </p:nvSpPr>
        <p:spPr>
          <a:xfrm>
            <a:off x="428596" y="1357298"/>
            <a:ext cx="8319868" cy="4741071"/>
          </a:xfrm>
        </p:spPr>
        <p:txBody>
          <a:bodyPr/>
          <a:lstStyle/>
          <a:p>
            <a:pPr algn="just">
              <a:spcBef>
                <a:spcPts val="600"/>
              </a:spcBef>
              <a:spcAft>
                <a:spcPts val="600"/>
              </a:spcAft>
              <a:buFontTx/>
              <a:buChar char="-"/>
            </a:pPr>
            <a:r>
              <a:rPr lang="vi-VN" sz="2800" smtClean="0">
                <a:latin typeface="Arial" pitchFamily="34" charset="0"/>
                <a:cs typeface="Arial" pitchFamily="34" charset="0"/>
              </a:rPr>
              <a:t>Khử trùng tay ở khu vực điều trị cách ly bệnh nhân;</a:t>
            </a:r>
          </a:p>
          <a:p>
            <a:pPr algn="just">
              <a:spcBef>
                <a:spcPts val="600"/>
              </a:spcBef>
              <a:spcAft>
                <a:spcPts val="600"/>
              </a:spcAft>
              <a:buFontTx/>
              <a:buChar char="-"/>
            </a:pPr>
            <a:r>
              <a:rPr lang="vi-VN" sz="2800" smtClean="0">
                <a:latin typeface="Arial" pitchFamily="34" charset="0"/>
                <a:cs typeface="Arial" pitchFamily="34" charset="0"/>
              </a:rPr>
              <a:t>Khử trùng bề mặt, vật dụng;</a:t>
            </a:r>
          </a:p>
          <a:p>
            <a:pPr algn="just">
              <a:spcBef>
                <a:spcPts val="600"/>
              </a:spcBef>
              <a:spcAft>
                <a:spcPts val="600"/>
              </a:spcAft>
              <a:buFontTx/>
              <a:buChar char="-"/>
            </a:pPr>
            <a:r>
              <a:rPr lang="vi-VN" sz="2800" smtClean="0">
                <a:latin typeface="Arial" pitchFamily="34" charset="0"/>
                <a:cs typeface="Arial" pitchFamily="34" charset="0"/>
              </a:rPr>
              <a:t>Thảm chùi chân và giầy dép;</a:t>
            </a:r>
          </a:p>
          <a:p>
            <a:pPr algn="just">
              <a:spcBef>
                <a:spcPts val="600"/>
              </a:spcBef>
              <a:spcAft>
                <a:spcPts val="600"/>
              </a:spcAft>
              <a:buFontTx/>
              <a:buChar char="-"/>
            </a:pPr>
            <a:r>
              <a:rPr lang="vi-VN" sz="2800" smtClean="0">
                <a:latin typeface="Arial" pitchFamily="34" charset="0"/>
                <a:cs typeface="Arial" pitchFamily="34" charset="0"/>
              </a:rPr>
              <a:t>Bổ sung dung dịch khử trùng chứa clo nồng độ 0,5% vào thảm chùi chân và giầy dép cứ 4 tiếng 1 lần.  </a:t>
            </a:r>
          </a:p>
          <a:p>
            <a:pPr algn="just">
              <a:spcBef>
                <a:spcPts val="600"/>
              </a:spcBef>
              <a:spcAft>
                <a:spcPts val="600"/>
              </a:spcAft>
            </a:pPr>
            <a:endParaRPr lang="vi-VN" sz="28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428736"/>
            <a:ext cx="8229600" cy="5143536"/>
          </a:xfrm>
        </p:spPr>
        <p:txBody>
          <a:bodyPr/>
          <a:lstStyle/>
          <a:p>
            <a:pPr algn="just">
              <a:buNone/>
            </a:pPr>
            <a:r>
              <a:rPr lang="vi-VN" sz="2600" smtClean="0"/>
              <a:t>- 	Khử trùng bô, chậu ô nhiễm mắc bệnh truyền nhiễm nguy hiểm;</a:t>
            </a:r>
          </a:p>
          <a:p>
            <a:pPr algn="just">
              <a:buFontTx/>
              <a:buChar char="-"/>
            </a:pPr>
            <a:r>
              <a:rPr lang="vi-VN" sz="2600" smtClean="0"/>
              <a:t>Khử trùng các dụng cụ của bệnh nhân mắc bệnh truyền nhiễm nguy hiểm;</a:t>
            </a:r>
          </a:p>
          <a:p>
            <a:pPr algn="just">
              <a:buFontTx/>
              <a:buChar char="-"/>
            </a:pPr>
            <a:r>
              <a:rPr lang="vi-VN" sz="2600" smtClean="0"/>
              <a:t>Khử trùng buồng bệnh điều trị bệnh nhân mắc bệnh truyền nhiễm nguy hiểm;</a:t>
            </a:r>
          </a:p>
          <a:p>
            <a:pPr algn="just">
              <a:buFontTx/>
              <a:buChar char="-"/>
            </a:pPr>
            <a:r>
              <a:rPr lang="vi-VN" sz="2600" smtClean="0"/>
              <a:t>Khoa phòng điều trị bệnh nhân sau khi tất cả các bệnh nhân ra viện (khử trùng lần cuối).</a:t>
            </a:r>
          </a:p>
          <a:p>
            <a:pPr algn="just"/>
            <a:endParaRPr lang="vi-VN" sz="2600"/>
          </a:p>
        </p:txBody>
      </p:sp>
      <p:sp>
        <p:nvSpPr>
          <p:cNvPr id="5" name="Title 1"/>
          <p:cNvSpPr>
            <a:spLocks noGrp="1"/>
          </p:cNvSpPr>
          <p:nvPr>
            <p:ph type="title"/>
          </p:nvPr>
        </p:nvSpPr>
        <p:spPr>
          <a:xfrm>
            <a:off x="500034" y="285728"/>
            <a:ext cx="8229600" cy="857232"/>
          </a:xfrm>
        </p:spPr>
        <p:txBody>
          <a:bodyPr/>
          <a:lstStyle/>
          <a:p>
            <a:r>
              <a:rPr lang="vi-VN" sz="4000" b="1" smtClean="0"/>
              <a:t>Khử trùng trong bệnh viện và ổ dịch </a:t>
            </a:r>
            <a:endParaRPr lang="vi-VN" sz="40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500174"/>
            <a:ext cx="8229600" cy="4525963"/>
          </a:xfrm>
        </p:spPr>
        <p:txBody>
          <a:bodyPr/>
          <a:lstStyle/>
          <a:p>
            <a:pPr algn="just">
              <a:spcBef>
                <a:spcPts val="600"/>
              </a:spcBef>
              <a:spcAft>
                <a:spcPts val="600"/>
              </a:spcAft>
              <a:buFontTx/>
              <a:buChar char="-"/>
            </a:pPr>
            <a:r>
              <a:rPr lang="vi-VN" sz="2600" smtClean="0">
                <a:latin typeface="Arial" pitchFamily="34" charset="0"/>
                <a:cs typeface="Arial" pitchFamily="34" charset="0"/>
              </a:rPr>
              <a:t>Xử lý môi trường ô nhiễm khu vực nhà bệnh nhân, khu vực nhà tiêu, cống rãnh, chuồng trại, đường xá, lối đi… tại khu vực ổ dịch;</a:t>
            </a:r>
          </a:p>
          <a:p>
            <a:pPr algn="just">
              <a:spcBef>
                <a:spcPts val="600"/>
              </a:spcBef>
              <a:spcAft>
                <a:spcPts val="600"/>
              </a:spcAft>
              <a:buFontTx/>
              <a:buChar char="-"/>
            </a:pPr>
            <a:r>
              <a:rPr lang="vi-VN" sz="2600" smtClean="0">
                <a:latin typeface="Arial" pitchFamily="34" charset="0"/>
                <a:cs typeface="Arial" pitchFamily="34" charset="0"/>
              </a:rPr>
              <a:t>Xử lý phân và chất thải của bệnh nhân;</a:t>
            </a:r>
          </a:p>
          <a:p>
            <a:pPr algn="just">
              <a:spcBef>
                <a:spcPts val="600"/>
              </a:spcBef>
              <a:spcAft>
                <a:spcPts val="600"/>
              </a:spcAft>
              <a:buFontTx/>
              <a:buChar char="-"/>
            </a:pPr>
            <a:r>
              <a:rPr lang="vi-VN" sz="2600" smtClean="0">
                <a:latin typeface="Arial" pitchFamily="34" charset="0"/>
                <a:cs typeface="Arial" pitchFamily="34" charset="0"/>
              </a:rPr>
              <a:t>Khử trùng phương tiện chuyên chở bệnh nhân mắc bệnh truyền nhiễm nguy hiểm</a:t>
            </a:r>
          </a:p>
          <a:p>
            <a:endParaRPr lang="vi-VN" sz="2600" smtClean="0">
              <a:latin typeface="Arial" pitchFamily="34" charset="0"/>
              <a:cs typeface="Arial" pitchFamily="34" charset="0"/>
            </a:endParaRPr>
          </a:p>
          <a:p>
            <a:pPr algn="just">
              <a:spcBef>
                <a:spcPts val="600"/>
              </a:spcBef>
              <a:spcAft>
                <a:spcPts val="600"/>
              </a:spcAft>
              <a:buNone/>
            </a:pPr>
            <a:endParaRPr lang="vi-VN" sz="2600">
              <a:latin typeface="Arial" pitchFamily="34" charset="0"/>
              <a:cs typeface="Arial" pitchFamily="34" charset="0"/>
            </a:endParaRPr>
          </a:p>
        </p:txBody>
      </p:sp>
      <p:sp>
        <p:nvSpPr>
          <p:cNvPr id="5" name="Title 1"/>
          <p:cNvSpPr>
            <a:spLocks noGrp="1"/>
          </p:cNvSpPr>
          <p:nvPr>
            <p:ph type="title"/>
          </p:nvPr>
        </p:nvSpPr>
        <p:spPr>
          <a:xfrm>
            <a:off x="500034" y="285728"/>
            <a:ext cx="8229600" cy="857232"/>
          </a:xfrm>
        </p:spPr>
        <p:txBody>
          <a:bodyPr/>
          <a:lstStyle/>
          <a:p>
            <a:r>
              <a:rPr lang="vi-VN" sz="4000" b="1" smtClean="0"/>
              <a:t>Khử trùng trong bệnh viện và ổ dịch </a:t>
            </a:r>
            <a:endParaRPr lang="vi-VN" sz="40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571480"/>
            <a:ext cx="9144000" cy="5181600"/>
          </a:xfrm>
        </p:spPr>
        <p:txBody>
          <a:bodyPr/>
          <a:lstStyle/>
          <a:p>
            <a:pPr eaLnBrk="1" hangingPunct="1"/>
            <a:r>
              <a:rPr lang="pt-BR" altLang="vi-VN" sz="3600" b="1" dirty="0">
                <a:latin typeface="Arial" pitchFamily="34" charset="0"/>
                <a:cs typeface="Arial" pitchFamily="34" charset="0"/>
              </a:rPr>
              <a:t>HƯỚNG DẪN </a:t>
            </a:r>
            <a:br>
              <a:rPr lang="pt-BR" altLang="vi-VN" sz="3600" b="1" dirty="0">
                <a:latin typeface="Arial" pitchFamily="34" charset="0"/>
                <a:cs typeface="Arial" pitchFamily="34" charset="0"/>
              </a:rPr>
            </a:br>
            <a:r>
              <a:rPr lang="pt-BR" altLang="vi-VN" sz="3600" b="1" dirty="0">
                <a:latin typeface="Arial" pitchFamily="34" charset="0"/>
                <a:cs typeface="Arial" pitchFamily="34" charset="0"/>
              </a:rPr>
              <a:t>CÁCH LY Y TẾ </a:t>
            </a:r>
            <a:r>
              <a:rPr lang="pt-BR" altLang="vi-VN" sz="3600" b="1" dirty="0">
                <a:solidFill>
                  <a:srgbClr val="C00000"/>
                </a:solidFill>
                <a:latin typeface="Arial" pitchFamily="34" charset="0"/>
                <a:cs typeface="Arial" pitchFamily="34" charset="0"/>
              </a:rPr>
              <a:t>TẠI NHÀ, N</a:t>
            </a:r>
            <a:r>
              <a:rPr lang="vi-VN" altLang="vi-VN" sz="3600" b="1" dirty="0">
                <a:solidFill>
                  <a:srgbClr val="C00000"/>
                </a:solidFill>
                <a:latin typeface="Arial" pitchFamily="34" charset="0"/>
                <a:cs typeface="Arial" pitchFamily="34" charset="0"/>
              </a:rPr>
              <a:t>Ơ</a:t>
            </a:r>
            <a:r>
              <a:rPr lang="en-GB" altLang="vi-VN" sz="3600" b="1" dirty="0">
                <a:solidFill>
                  <a:srgbClr val="C00000"/>
                </a:solidFill>
                <a:latin typeface="Arial" pitchFamily="34" charset="0"/>
                <a:cs typeface="Arial" pitchFamily="34" charset="0"/>
              </a:rPr>
              <a:t>I L</a:t>
            </a:r>
            <a:r>
              <a:rPr lang="vi-VN" altLang="vi-VN" sz="3600" b="1" dirty="0">
                <a:solidFill>
                  <a:srgbClr val="C00000"/>
                </a:solidFill>
                <a:latin typeface="Arial" pitchFamily="34" charset="0"/>
                <a:cs typeface="Arial" pitchFamily="34" charset="0"/>
              </a:rPr>
              <a:t>Ư</a:t>
            </a:r>
            <a:r>
              <a:rPr lang="en-GB" altLang="vi-VN" sz="3600" b="1" dirty="0">
                <a:solidFill>
                  <a:srgbClr val="C00000"/>
                </a:solidFill>
                <a:latin typeface="Arial" pitchFamily="34" charset="0"/>
                <a:cs typeface="Arial" pitchFamily="34" charset="0"/>
              </a:rPr>
              <a:t>U TRÚ </a:t>
            </a:r>
            <a:r>
              <a:rPr lang="en-GB" altLang="vi-VN" sz="3600" b="1" dirty="0">
                <a:latin typeface="Arial" pitchFamily="34" charset="0"/>
                <a:cs typeface="Arial" pitchFamily="34" charset="0"/>
              </a:rPr>
              <a:t/>
            </a:r>
            <a:br>
              <a:rPr lang="en-GB" altLang="vi-VN" sz="3600" b="1" dirty="0">
                <a:latin typeface="Arial" pitchFamily="34" charset="0"/>
                <a:cs typeface="Arial" pitchFamily="34" charset="0"/>
              </a:rPr>
            </a:br>
            <a:r>
              <a:rPr lang="en-GB" altLang="vi-VN" sz="3600" b="1" dirty="0">
                <a:latin typeface="Arial" pitchFamily="34" charset="0"/>
                <a:cs typeface="Arial" pitchFamily="34" charset="0"/>
              </a:rPr>
              <a:t>ĐỂ PHÒNG </a:t>
            </a:r>
            <a:r>
              <a:rPr lang="en-GB" altLang="vi-VN" sz="3600" b="1">
                <a:latin typeface="Arial" pitchFamily="34" charset="0"/>
                <a:cs typeface="Arial" pitchFamily="34" charset="0"/>
              </a:rPr>
              <a:t>CHỐNG </a:t>
            </a:r>
            <a:r>
              <a:rPr lang="en-GB" altLang="vi-VN" sz="3600" b="1" smtClean="0">
                <a:latin typeface="Arial" pitchFamily="34" charset="0"/>
                <a:cs typeface="Arial" pitchFamily="34" charset="0"/>
              </a:rPr>
              <a:t>BỆNH </a:t>
            </a:r>
            <a:r>
              <a:rPr lang="en-GB" altLang="vi-VN" sz="3600" b="1" dirty="0">
                <a:latin typeface="Arial" pitchFamily="34" charset="0"/>
                <a:cs typeface="Arial" pitchFamily="34" charset="0"/>
              </a:rPr>
              <a:t>VIÊM Đ</a:t>
            </a:r>
            <a:r>
              <a:rPr lang="vi-VN" altLang="vi-VN" sz="3600" b="1" dirty="0">
                <a:latin typeface="Arial" pitchFamily="34" charset="0"/>
                <a:cs typeface="Arial" pitchFamily="34" charset="0"/>
              </a:rPr>
              <a:t>Ư</a:t>
            </a:r>
            <a:r>
              <a:rPr lang="en-GB" altLang="vi-VN" sz="3600" b="1" dirty="0">
                <a:latin typeface="Arial" pitchFamily="34" charset="0"/>
                <a:cs typeface="Arial" pitchFamily="34" charset="0"/>
              </a:rPr>
              <a:t>ỜNG HÔ HẤP </a:t>
            </a:r>
            <a:r>
              <a:rPr lang="en-GB" altLang="vi-VN" sz="3600" b="1">
                <a:latin typeface="Arial" pitchFamily="34" charset="0"/>
                <a:cs typeface="Arial" pitchFamily="34" charset="0"/>
              </a:rPr>
              <a:t>CẤP </a:t>
            </a:r>
            <a:r>
              <a:rPr lang="en-GB" altLang="vi-VN" sz="3600" b="1" smtClean="0">
                <a:latin typeface="Arial" pitchFamily="34" charset="0"/>
                <a:cs typeface="Arial" pitchFamily="34" charset="0"/>
              </a:rPr>
              <a:t>DO </a:t>
            </a:r>
            <a:r>
              <a:rPr lang="en-GB" altLang="vi-VN" sz="3600" b="1" dirty="0">
                <a:latin typeface="Arial" pitchFamily="34" charset="0"/>
                <a:cs typeface="Arial" pitchFamily="34" charset="0"/>
              </a:rPr>
              <a:t>CHỦNG </a:t>
            </a:r>
            <a:r>
              <a:rPr lang="en-GB" altLang="vi-VN" sz="3600" b="1">
                <a:latin typeface="Arial" pitchFamily="34" charset="0"/>
                <a:cs typeface="Arial" pitchFamily="34" charset="0"/>
              </a:rPr>
              <a:t>MỚI </a:t>
            </a:r>
            <a:r>
              <a:rPr lang="en-GB" altLang="vi-VN" sz="3600" b="1" smtClean="0">
                <a:latin typeface="Arial" pitchFamily="34" charset="0"/>
                <a:cs typeface="Arial" pitchFamily="34" charset="0"/>
              </a:rPr>
              <a:t>CỦA</a:t>
            </a:r>
            <a:r>
              <a:rPr lang="vi-VN" altLang="vi-VN" sz="3600" b="1" smtClean="0">
                <a:latin typeface="Arial" pitchFamily="34" charset="0"/>
                <a:cs typeface="Arial" pitchFamily="34" charset="0"/>
              </a:rPr>
              <a:t/>
            </a:r>
            <a:br>
              <a:rPr lang="vi-VN" altLang="vi-VN" sz="3600" b="1" smtClean="0">
                <a:latin typeface="Arial" pitchFamily="34" charset="0"/>
                <a:cs typeface="Arial" pitchFamily="34" charset="0"/>
              </a:rPr>
            </a:br>
            <a:r>
              <a:rPr lang="en-GB" altLang="vi-VN" sz="3600" b="1" smtClean="0">
                <a:latin typeface="Arial" pitchFamily="34" charset="0"/>
                <a:cs typeface="Arial" pitchFamily="34" charset="0"/>
              </a:rPr>
              <a:t>VI </a:t>
            </a:r>
            <a:r>
              <a:rPr lang="en-GB" altLang="vi-VN" sz="3600" b="1" dirty="0">
                <a:latin typeface="Arial" pitchFamily="34" charset="0"/>
                <a:cs typeface="Arial" pitchFamily="34" charset="0"/>
              </a:rPr>
              <a:t>RÚT </a:t>
            </a:r>
            <a:r>
              <a:rPr lang="en-GB" altLang="vi-VN" sz="3600" b="1">
                <a:latin typeface="Arial" pitchFamily="34" charset="0"/>
                <a:cs typeface="Arial" pitchFamily="34" charset="0"/>
              </a:rPr>
              <a:t>CORONA </a:t>
            </a:r>
            <a:r>
              <a:rPr lang="en-GB" altLang="vi-VN" sz="3600" b="1" smtClean="0">
                <a:latin typeface="Arial" pitchFamily="34" charset="0"/>
                <a:cs typeface="Arial" pitchFamily="34" charset="0"/>
              </a:rPr>
              <a:t>(Covid-19)</a:t>
            </a:r>
            <a:r>
              <a:rPr lang="en-GB" altLang="vi-VN" sz="3600" b="1" dirty="0"/>
              <a:t/>
            </a:r>
            <a:br>
              <a:rPr lang="en-GB" altLang="vi-VN" sz="3600" b="1" dirty="0"/>
            </a:br>
            <a:r>
              <a:rPr lang="en-GB" altLang="vi-VN" sz="3600" b="1" dirty="0" smtClean="0"/>
              <a:t/>
            </a:r>
            <a:br>
              <a:rPr lang="en-GB" altLang="vi-VN" sz="3600" b="1" dirty="0" smtClean="0"/>
            </a:br>
            <a:r>
              <a:rPr lang="en-GB" altLang="vi-VN" sz="2400" b="1" dirty="0" smtClean="0"/>
              <a:t>Theo </a:t>
            </a:r>
            <a:r>
              <a:rPr lang="en-GB" altLang="vi-VN" sz="2400" b="1" dirty="0" err="1"/>
              <a:t>quyết</a:t>
            </a:r>
            <a:r>
              <a:rPr lang="en-GB" altLang="vi-VN" sz="2400" b="1" dirty="0"/>
              <a:t> </a:t>
            </a:r>
            <a:r>
              <a:rPr lang="en-GB" altLang="vi-VN" sz="2400" b="1" dirty="0" err="1"/>
              <a:t>định</a:t>
            </a:r>
            <a:r>
              <a:rPr lang="en-GB" altLang="vi-VN" sz="2400" b="1" dirty="0"/>
              <a:t> </a:t>
            </a:r>
            <a:r>
              <a:rPr lang="en-GB" altLang="vi-VN" sz="2400" b="1" dirty="0" err="1"/>
              <a:t>số</a:t>
            </a:r>
            <a:r>
              <a:rPr lang="en-GB" altLang="vi-VN" sz="2400" b="1" dirty="0"/>
              <a:t> </a:t>
            </a:r>
            <a:r>
              <a:rPr lang="en-GB" altLang="vi-VN" sz="2400" b="1" dirty="0" smtClean="0"/>
              <a:t> 345/QĐ-BYT </a:t>
            </a:r>
            <a:r>
              <a:rPr lang="en-GB" altLang="vi-VN" sz="2400" b="1" dirty="0" err="1"/>
              <a:t>ngày</a:t>
            </a:r>
            <a:r>
              <a:rPr lang="en-GB" altLang="vi-VN" sz="2400" b="1" dirty="0"/>
              <a:t> </a:t>
            </a:r>
            <a:r>
              <a:rPr lang="en-GB" altLang="vi-VN" sz="2400" b="1" dirty="0" smtClean="0"/>
              <a:t> 07 </a:t>
            </a:r>
            <a:r>
              <a:rPr lang="en-GB" altLang="vi-VN" sz="2400" b="1" dirty="0"/>
              <a:t>/02/2020</a:t>
            </a:r>
            <a:endParaRPr lang="en-US" altLang="vi-VN"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09553181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46"/>
          </a:xfrm>
        </p:spPr>
        <p:txBody>
          <a:bodyPr/>
          <a:lstStyle/>
          <a:p>
            <a:r>
              <a:rPr lang="pt-BR" b="1" smtClean="0">
                <a:latin typeface="Arial" pitchFamily="34" charset="0"/>
                <a:cs typeface="Arial" pitchFamily="34" charset="0"/>
              </a:rPr>
              <a:t>Đối t</a:t>
            </a:r>
            <a:r>
              <a:rPr lang="en-GB" b="1" smtClean="0">
                <a:latin typeface="Arial" pitchFamily="34" charset="0"/>
                <a:cs typeface="Arial" pitchFamily="34" charset="0"/>
              </a:rPr>
              <a:t>ượng cách ly</a:t>
            </a:r>
            <a:r>
              <a:rPr lang="vi-VN" b="1" smtClean="0">
                <a:latin typeface="Arial" pitchFamily="34" charset="0"/>
                <a:cs typeface="Arial" pitchFamily="34" charset="0"/>
              </a:rPr>
              <a:t> tại nhà:</a:t>
            </a:r>
            <a:endParaRPr lang="vi-VN"/>
          </a:p>
        </p:txBody>
      </p:sp>
      <p:sp>
        <p:nvSpPr>
          <p:cNvPr id="3" name="Content Placeholder 2"/>
          <p:cNvSpPr>
            <a:spLocks noGrp="1"/>
          </p:cNvSpPr>
          <p:nvPr>
            <p:ph idx="1"/>
          </p:nvPr>
        </p:nvSpPr>
        <p:spPr>
          <a:xfrm>
            <a:off x="571472" y="1428736"/>
            <a:ext cx="8229600" cy="5000660"/>
          </a:xfrm>
        </p:spPr>
        <p:txBody>
          <a:bodyPr rtlCol="0">
            <a:noAutofit/>
          </a:bodyPr>
          <a:lstStyle/>
          <a:p>
            <a:pPr marL="0" indent="0" algn="just" eaLnBrk="1" fontAlgn="auto" hangingPunct="1">
              <a:spcAft>
                <a:spcPts val="600"/>
              </a:spcAft>
              <a:buNone/>
              <a:defRPr/>
            </a:pPr>
            <a:r>
              <a:rPr lang="vi-VN" sz="2800" b="1" smtClean="0">
                <a:solidFill>
                  <a:srgbClr val="C00000"/>
                </a:solidFill>
                <a:latin typeface="Arial" pitchFamily="34" charset="0"/>
                <a:cs typeface="Arial" pitchFamily="34" charset="0"/>
              </a:rPr>
              <a:t>Có tiếp xúc gần </a:t>
            </a:r>
            <a:r>
              <a:rPr lang="vi-VN" sz="2800" b="1" smtClean="0">
                <a:latin typeface="Arial" pitchFamily="34" charset="0"/>
                <a:cs typeface="Arial" pitchFamily="34" charset="0"/>
              </a:rPr>
              <a:t>với trường hợp bệnh xác định hoặc trường hợp bệnh nghi ngờ trong thời gian mắc bệnh</a:t>
            </a:r>
            <a:endParaRPr lang="en-GB" sz="2800" b="1" dirty="0">
              <a:latin typeface="Arial" pitchFamily="34" charset="0"/>
              <a:cs typeface="Arial" pitchFamily="34" charset="0"/>
            </a:endParaRPr>
          </a:p>
          <a:p>
            <a:pPr algn="just"/>
            <a:r>
              <a:rPr lang="vi-VN" sz="2200" dirty="0">
                <a:latin typeface="Arial" pitchFamily="34" charset="0"/>
                <a:cs typeface="Arial" pitchFamily="34" charset="0"/>
              </a:rPr>
              <a:t>a) Sống trong cùng nhà, nơi </a:t>
            </a:r>
            <a:r>
              <a:rPr lang="vi-VN" sz="2200">
                <a:latin typeface="Arial" pitchFamily="34" charset="0"/>
                <a:cs typeface="Arial" pitchFamily="34" charset="0"/>
              </a:rPr>
              <a:t>lưu </a:t>
            </a:r>
            <a:r>
              <a:rPr lang="vi-VN" sz="2200" smtClean="0">
                <a:latin typeface="Arial" pitchFamily="34" charset="0"/>
                <a:cs typeface="Arial" pitchFamily="34" charset="0"/>
              </a:rPr>
              <a:t>trú</a:t>
            </a:r>
            <a:endParaRPr lang="en-US" sz="2200" dirty="0">
              <a:latin typeface="Arial" pitchFamily="34" charset="0"/>
              <a:cs typeface="Arial" pitchFamily="34" charset="0"/>
            </a:endParaRPr>
          </a:p>
          <a:p>
            <a:pPr algn="just"/>
            <a:r>
              <a:rPr lang="vi-VN" sz="2200" dirty="0">
                <a:latin typeface="Arial" pitchFamily="34" charset="0"/>
                <a:cs typeface="Arial" pitchFamily="34" charset="0"/>
              </a:rPr>
              <a:t>b) Cùng </a:t>
            </a:r>
            <a:r>
              <a:rPr lang="vi-VN" sz="2200">
                <a:latin typeface="Arial" pitchFamily="34" charset="0"/>
                <a:cs typeface="Arial" pitchFamily="34" charset="0"/>
              </a:rPr>
              <a:t>làm </a:t>
            </a:r>
            <a:r>
              <a:rPr lang="vi-VN" sz="2200" smtClean="0">
                <a:latin typeface="Arial" pitchFamily="34" charset="0"/>
                <a:cs typeface="Arial" pitchFamily="34" charset="0"/>
              </a:rPr>
              <a:t>việc</a:t>
            </a:r>
            <a:endParaRPr lang="en-US" sz="2200" dirty="0">
              <a:latin typeface="Arial" pitchFamily="34" charset="0"/>
              <a:cs typeface="Arial" pitchFamily="34" charset="0"/>
            </a:endParaRPr>
          </a:p>
          <a:p>
            <a:pPr algn="just"/>
            <a:r>
              <a:rPr lang="vi-VN" sz="2200" dirty="0">
                <a:latin typeface="Arial" pitchFamily="34" charset="0"/>
                <a:cs typeface="Arial" pitchFamily="34" charset="0"/>
              </a:rPr>
              <a:t>c) Cùng nhóm du lịch, đoàn công tác, nhóm </a:t>
            </a:r>
            <a:r>
              <a:rPr lang="vi-VN" sz="2200">
                <a:latin typeface="Arial" pitchFamily="34" charset="0"/>
                <a:cs typeface="Arial" pitchFamily="34" charset="0"/>
              </a:rPr>
              <a:t>vui </a:t>
            </a:r>
            <a:r>
              <a:rPr lang="vi-VN" sz="2200" smtClean="0">
                <a:latin typeface="Arial" pitchFamily="34" charset="0"/>
                <a:cs typeface="Arial" pitchFamily="34" charset="0"/>
              </a:rPr>
              <a:t>chơi</a:t>
            </a:r>
            <a:endParaRPr lang="en-US" sz="2200" dirty="0">
              <a:latin typeface="Arial" pitchFamily="34" charset="0"/>
              <a:cs typeface="Arial" pitchFamily="34" charset="0"/>
            </a:endParaRPr>
          </a:p>
          <a:p>
            <a:pPr algn="just"/>
            <a:r>
              <a:rPr lang="vi-VN" sz="2200" dirty="0">
                <a:latin typeface="Arial" pitchFamily="34" charset="0"/>
                <a:cs typeface="Arial" pitchFamily="34" charset="0"/>
              </a:rPr>
              <a:t>d) Có tiếp xúc gần trong vòng </a:t>
            </a:r>
            <a:r>
              <a:rPr lang="vi-VN" sz="2200">
                <a:latin typeface="Arial" pitchFamily="34" charset="0"/>
                <a:cs typeface="Arial" pitchFamily="34" charset="0"/>
              </a:rPr>
              <a:t>2 </a:t>
            </a:r>
            <a:r>
              <a:rPr lang="vi-VN" sz="2200" smtClean="0">
                <a:latin typeface="Arial" pitchFamily="34" charset="0"/>
                <a:cs typeface="Arial" pitchFamily="34" charset="0"/>
              </a:rPr>
              <a:t>mét</a:t>
            </a:r>
            <a:endParaRPr lang="en-US" sz="2200" dirty="0">
              <a:latin typeface="Arial" pitchFamily="34" charset="0"/>
              <a:cs typeface="Arial" pitchFamily="34" charset="0"/>
            </a:endParaRPr>
          </a:p>
          <a:p>
            <a:pPr algn="just"/>
            <a:r>
              <a:rPr lang="vi-VN" sz="2200" dirty="0">
                <a:latin typeface="Arial" pitchFamily="34" charset="0"/>
                <a:cs typeface="Arial" pitchFamily="34" charset="0"/>
              </a:rPr>
              <a:t>đ) Ngồi cùng hàng hoặc trước sau hai hàng ghế trên cùng một chuyến xe/toa </a:t>
            </a:r>
            <a:r>
              <a:rPr lang="vi-VN" sz="2200">
                <a:latin typeface="Arial" pitchFamily="34" charset="0"/>
                <a:cs typeface="Arial" pitchFamily="34" charset="0"/>
              </a:rPr>
              <a:t>tàu/máy </a:t>
            </a:r>
            <a:r>
              <a:rPr lang="vi-VN" sz="2200" smtClean="0">
                <a:latin typeface="Arial" pitchFamily="34" charset="0"/>
                <a:cs typeface="Arial" pitchFamily="34" charset="0"/>
              </a:rPr>
              <a:t>bay</a:t>
            </a:r>
            <a:endParaRPr lang="en-US" sz="2200" dirty="0">
              <a:latin typeface="Arial" pitchFamily="34" charset="0"/>
              <a:cs typeface="Arial" pitchFamily="34" charset="0"/>
            </a:endParaRPr>
          </a:p>
          <a:p>
            <a:pPr algn="just"/>
            <a:r>
              <a:rPr lang="vi-VN" sz="2200" dirty="0">
                <a:latin typeface="Arial" pitchFamily="34" charset="0"/>
                <a:cs typeface="Arial" pitchFamily="34" charset="0"/>
              </a:rPr>
              <a:t>e) </a:t>
            </a:r>
            <a:r>
              <a:rPr lang="en-US" sz="2200" dirty="0" err="1">
                <a:latin typeface="Arial" pitchFamily="34" charset="0"/>
                <a:cs typeface="Arial" pitchFamily="34" charset="0"/>
              </a:rPr>
              <a:t>Người</a:t>
            </a:r>
            <a:r>
              <a:rPr lang="en-US" sz="2200" dirty="0">
                <a:latin typeface="Arial" pitchFamily="34" charset="0"/>
                <a:cs typeface="Arial" pitchFamily="34" charset="0"/>
              </a:rPr>
              <a:t> </a:t>
            </a:r>
            <a:r>
              <a:rPr lang="en-US" sz="2200" dirty="0" err="1">
                <a:latin typeface="Arial" pitchFamily="34" charset="0"/>
                <a:cs typeface="Arial" pitchFamily="34" charset="0"/>
              </a:rPr>
              <a:t>nước</a:t>
            </a:r>
            <a:r>
              <a:rPr lang="en-US" sz="2200" dirty="0">
                <a:latin typeface="Arial" pitchFamily="34" charset="0"/>
                <a:cs typeface="Arial" pitchFamily="34" charset="0"/>
              </a:rPr>
              <a:t> </a:t>
            </a:r>
            <a:r>
              <a:rPr lang="en-US" sz="2200" dirty="0" err="1">
                <a:latin typeface="Arial" pitchFamily="34" charset="0"/>
                <a:cs typeface="Arial" pitchFamily="34" charset="0"/>
              </a:rPr>
              <a:t>ngoài</a:t>
            </a:r>
            <a:r>
              <a:rPr lang="en-US" sz="2200" dirty="0">
                <a:latin typeface="Arial" pitchFamily="34" charset="0"/>
                <a:cs typeface="Arial" pitchFamily="34" charset="0"/>
              </a:rPr>
              <a:t> n</a:t>
            </a:r>
            <a:r>
              <a:rPr lang="vi-VN" sz="2200" dirty="0">
                <a:latin typeface="Arial" pitchFamily="34" charset="0"/>
                <a:cs typeface="Arial" pitchFamily="34" charset="0"/>
              </a:rPr>
              <a:t>hập cảnh vào Việt Nam từ Trung Quốc hoặc từng đi qua Trung Quốc (trừ tỉnh Hồ Bắc) trong vòng 14 ngày kể từ ngày nhập cảnh.</a:t>
            </a:r>
            <a:endParaRPr lang="en-US" sz="2200" dirty="0">
              <a:latin typeface="Arial" pitchFamily="34" charset="0"/>
              <a:cs typeface="Arial" pitchFamily="34" charset="0"/>
            </a:endParaRPr>
          </a:p>
          <a:p>
            <a:pPr marL="0" indent="0" algn="just" eaLnBrk="1" fontAlgn="auto" hangingPunct="1">
              <a:spcAft>
                <a:spcPts val="600"/>
              </a:spcAft>
              <a:buNone/>
              <a:defRPr/>
            </a:pPr>
            <a:endParaRPr lang="en-GB" sz="2200" dirty="0">
              <a:latin typeface="Arial" pitchFamily="34" charset="0"/>
              <a:cs typeface="Arial" pitchFamily="34" charset="0"/>
            </a:endParaRPr>
          </a:p>
          <a:p>
            <a:pPr marL="0" indent="0" algn="just" eaLnBrk="1" fontAlgn="auto" hangingPunct="1">
              <a:spcAft>
                <a:spcPts val="600"/>
              </a:spcAft>
              <a:buFont typeface="Arial" pitchFamily="34" charset="0"/>
              <a:buNone/>
              <a:defRPr/>
            </a:pPr>
            <a:endParaRPr lang="en-GB" sz="2200" dirty="0">
              <a:latin typeface="Arial" pitchFamily="34" charset="0"/>
              <a:cs typeface="Arial" pitchFamily="34" charset="0"/>
            </a:endParaRPr>
          </a:p>
          <a:p>
            <a:pPr marL="0" indent="0" algn="just" eaLnBrk="1" fontAlgn="auto" hangingPunct="1">
              <a:spcAft>
                <a:spcPts val="600"/>
              </a:spcAft>
              <a:buFont typeface="Arial" pitchFamily="34" charset="0"/>
              <a:buNone/>
              <a:defRPr/>
            </a:pPr>
            <a:endParaRPr lang="pt-BR" sz="2200" dirty="0">
              <a:latin typeface="Arial" pitchFamily="34" charset="0"/>
              <a:cs typeface="Arial" pitchFamily="34" charset="0"/>
            </a:endParaRPr>
          </a:p>
        </p:txBody>
      </p:sp>
    </p:spTree>
    <p:extLst>
      <p:ext uri="{BB962C8B-B14F-4D97-AF65-F5344CB8AC3E}">
        <p14:creationId xmlns:p14="http://schemas.microsoft.com/office/powerpoint/2010/main" xmlns="" val="3525005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800" b="1" smtClean="0">
                <a:latin typeface="Arial" pitchFamily="34" charset="0"/>
                <a:cs typeface="Arial" pitchFamily="34" charset="0"/>
              </a:rPr>
              <a:t>Thời gian cách ly</a:t>
            </a:r>
            <a:r>
              <a:rPr lang="vi-VN" sz="4800" b="1" smtClean="0">
                <a:latin typeface="Arial" pitchFamily="34" charset="0"/>
                <a:cs typeface="Arial" pitchFamily="34" charset="0"/>
              </a:rPr>
              <a:t> tại nhà:</a:t>
            </a:r>
            <a:endParaRPr lang="vi-VN" sz="4800">
              <a:latin typeface="Arial" pitchFamily="34" charset="0"/>
              <a:cs typeface="Arial" pitchFamily="34" charset="0"/>
            </a:endParaRPr>
          </a:p>
        </p:txBody>
      </p:sp>
      <p:sp>
        <p:nvSpPr>
          <p:cNvPr id="3" name="Content Placeholder 2"/>
          <p:cNvSpPr>
            <a:spLocks noGrp="1"/>
          </p:cNvSpPr>
          <p:nvPr>
            <p:ph idx="1"/>
          </p:nvPr>
        </p:nvSpPr>
        <p:spPr/>
        <p:txBody>
          <a:bodyPr rtlCol="0">
            <a:noAutofit/>
          </a:bodyPr>
          <a:lstStyle/>
          <a:p>
            <a:pPr marL="0" indent="0" algn="just" eaLnBrk="1" fontAlgn="auto" hangingPunct="1">
              <a:spcAft>
                <a:spcPts val="600"/>
              </a:spcAft>
              <a:buNone/>
              <a:defRPr/>
            </a:pPr>
            <a:r>
              <a:rPr lang="vi-VN" sz="2800" b="1" smtClean="0">
                <a:solidFill>
                  <a:srgbClr val="C00000"/>
                </a:solidFill>
                <a:latin typeface="Arial" pitchFamily="34" charset="0"/>
                <a:cs typeface="Arial" pitchFamily="34" charset="0"/>
              </a:rPr>
              <a:t>* Cách </a:t>
            </a:r>
            <a:r>
              <a:rPr lang="vi-VN" sz="2800" b="1" dirty="0">
                <a:solidFill>
                  <a:srgbClr val="C00000"/>
                </a:solidFill>
                <a:latin typeface="Arial" pitchFamily="34" charset="0"/>
                <a:cs typeface="Arial" pitchFamily="34" charset="0"/>
              </a:rPr>
              <a:t>ly tối đa </a:t>
            </a:r>
            <a:r>
              <a:rPr lang="vi-VN" sz="2800" b="1">
                <a:solidFill>
                  <a:srgbClr val="C00000"/>
                </a:solidFill>
                <a:latin typeface="Arial" pitchFamily="34" charset="0"/>
                <a:cs typeface="Arial" pitchFamily="34" charset="0"/>
              </a:rPr>
              <a:t>14 </a:t>
            </a:r>
            <a:r>
              <a:rPr lang="vi-VN" sz="2800" b="1" smtClean="0">
                <a:solidFill>
                  <a:srgbClr val="C00000"/>
                </a:solidFill>
                <a:latin typeface="Arial" pitchFamily="34" charset="0"/>
                <a:cs typeface="Arial" pitchFamily="34" charset="0"/>
              </a:rPr>
              <a:t>ngày</a:t>
            </a:r>
          </a:p>
          <a:p>
            <a:pPr marL="0" indent="0" algn="just" eaLnBrk="1" fontAlgn="auto" hangingPunct="1">
              <a:spcAft>
                <a:spcPts val="600"/>
              </a:spcAft>
              <a:buNone/>
              <a:defRPr/>
            </a:pPr>
            <a:r>
              <a:rPr lang="vi-VN" sz="2800" smtClean="0">
                <a:latin typeface="Arial" pitchFamily="34" charset="0"/>
                <a:cs typeface="Arial" pitchFamily="34" charset="0"/>
              </a:rPr>
              <a:t>	số </a:t>
            </a:r>
            <a:r>
              <a:rPr lang="vi-VN" sz="2800" dirty="0">
                <a:latin typeface="Arial" pitchFamily="34" charset="0"/>
                <a:cs typeface="Arial" pitchFamily="34" charset="0"/>
              </a:rPr>
              <a:t>ngày cách ly cụ thể được tính từ ngày tiếp xúc lần cuối </a:t>
            </a:r>
            <a:r>
              <a:rPr lang="vi-VN" sz="2800">
                <a:latin typeface="Arial" pitchFamily="34" charset="0"/>
                <a:cs typeface="Arial" pitchFamily="34" charset="0"/>
              </a:rPr>
              <a:t>với </a:t>
            </a:r>
            <a:r>
              <a:rPr lang="vi-VN" sz="2800" smtClean="0">
                <a:latin typeface="Arial" pitchFamily="34" charset="0"/>
                <a:cs typeface="Arial" pitchFamily="34" charset="0"/>
              </a:rPr>
              <a:t>THB xác </a:t>
            </a:r>
            <a:r>
              <a:rPr lang="vi-VN" sz="2800" dirty="0">
                <a:latin typeface="Arial" pitchFamily="34" charset="0"/>
                <a:cs typeface="Arial" pitchFamily="34" charset="0"/>
              </a:rPr>
              <a:t>định </a:t>
            </a:r>
            <a:r>
              <a:rPr lang="vi-VN" sz="2800">
                <a:latin typeface="Arial" pitchFamily="34" charset="0"/>
                <a:cs typeface="Arial" pitchFamily="34" charset="0"/>
              </a:rPr>
              <a:t>hoặc </a:t>
            </a:r>
            <a:r>
              <a:rPr lang="vi-VN" sz="2800" smtClean="0">
                <a:latin typeface="Arial" pitchFamily="34" charset="0"/>
                <a:cs typeface="Arial" pitchFamily="34" charset="0"/>
              </a:rPr>
              <a:t>THB </a:t>
            </a:r>
            <a:r>
              <a:rPr lang="vi-VN" sz="2800" dirty="0">
                <a:latin typeface="Arial" pitchFamily="34" charset="0"/>
                <a:cs typeface="Arial" pitchFamily="34" charset="0"/>
              </a:rPr>
              <a:t>nghi ngờ hoặc từ ngày nhập </a:t>
            </a:r>
            <a:r>
              <a:rPr lang="vi-VN" sz="2800" dirty="0" smtClean="0">
                <a:latin typeface="Arial" pitchFamily="34" charset="0"/>
                <a:cs typeface="Arial" pitchFamily="34" charset="0"/>
              </a:rPr>
              <a:t>cảnh vào Việt nam. </a:t>
            </a:r>
            <a:endParaRPr lang="en-US" sz="2800" dirty="0">
              <a:latin typeface="Arial" pitchFamily="34" charset="0"/>
              <a:cs typeface="Arial" pitchFamily="34" charset="0"/>
            </a:endParaRPr>
          </a:p>
          <a:p>
            <a:pPr algn="just">
              <a:buNone/>
            </a:pPr>
            <a:r>
              <a:rPr lang="vi-VN" sz="2800" smtClean="0">
                <a:latin typeface="Arial" pitchFamily="34" charset="0"/>
                <a:cs typeface="Arial" pitchFamily="34" charset="0"/>
              </a:rPr>
              <a:t>* Khi </a:t>
            </a:r>
            <a:r>
              <a:rPr lang="vi-VN" sz="2800" dirty="0">
                <a:latin typeface="Arial" pitchFamily="34" charset="0"/>
                <a:cs typeface="Arial" pitchFamily="34" charset="0"/>
              </a:rPr>
              <a:t>người nghi ngờ mắc bệnh được chẩn đoán loại trừ không mắc bệnh thì những người được cách ly có liên quan sẽ kết thúc việc cách ly</a:t>
            </a:r>
            <a:r>
              <a:rPr lang="vi-VN" sz="2800">
                <a:latin typeface="Arial" pitchFamily="34" charset="0"/>
                <a:cs typeface="Arial" pitchFamily="34" charset="0"/>
              </a:rPr>
              <a:t>. </a:t>
            </a:r>
            <a:endParaRPr lang="pt-BR" sz="2800" dirty="0">
              <a:latin typeface="Arial" pitchFamily="34" charset="0"/>
              <a:cs typeface="Arial" pitchFamily="34" charset="0"/>
            </a:endParaRPr>
          </a:p>
        </p:txBody>
      </p:sp>
    </p:spTree>
    <p:extLst>
      <p:ext uri="{BB962C8B-B14F-4D97-AF65-F5344CB8AC3E}">
        <p14:creationId xmlns:p14="http://schemas.microsoft.com/office/powerpoint/2010/main" xmlns="" val="2544313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071546"/>
            <a:ext cx="8358246" cy="5429288"/>
          </a:xfrm>
        </p:spPr>
        <p:txBody>
          <a:bodyPr/>
          <a:lstStyle/>
          <a:p>
            <a:pPr marL="324000" indent="-324000" algn="just">
              <a:spcBef>
                <a:spcPts val="0"/>
              </a:spcBef>
              <a:buNone/>
            </a:pPr>
            <a:r>
              <a:rPr lang="en-US" sz="2400" smtClean="0">
                <a:latin typeface="Arial" pitchFamily="34" charset="0"/>
                <a:cs typeface="Arial" pitchFamily="34" charset="0"/>
              </a:rPr>
              <a:t>	</a:t>
            </a:r>
            <a:r>
              <a:rPr lang="vi-VN" sz="2400" b="1" smtClean="0">
                <a:solidFill>
                  <a:srgbClr val="C00000"/>
                </a:solidFill>
                <a:latin typeface="Arial" pitchFamily="34" charset="0"/>
                <a:cs typeface="Arial" pitchFamily="34" charset="0"/>
              </a:rPr>
              <a:t>Tính đến </a:t>
            </a:r>
            <a:r>
              <a:rPr lang="en-US" sz="2400" b="1" smtClean="0">
                <a:solidFill>
                  <a:srgbClr val="C00000"/>
                </a:solidFill>
                <a:latin typeface="Arial" pitchFamily="34" charset="0"/>
                <a:cs typeface="Arial" pitchFamily="34" charset="0"/>
              </a:rPr>
              <a:t>10</a:t>
            </a:r>
            <a:r>
              <a:rPr lang="vi-VN" sz="2400" b="1" smtClean="0">
                <a:solidFill>
                  <a:srgbClr val="C00000"/>
                </a:solidFill>
                <a:latin typeface="Arial" pitchFamily="34" charset="0"/>
                <a:cs typeface="Arial" pitchFamily="34" charset="0"/>
              </a:rPr>
              <a:t>h00 ngày 24/02/2020 tại Việt Nam có:</a:t>
            </a:r>
          </a:p>
          <a:p>
            <a:pPr marL="324000" indent="-324000" algn="just">
              <a:spcBef>
                <a:spcPts val="600"/>
              </a:spcBef>
              <a:buNone/>
            </a:pPr>
            <a:r>
              <a:rPr lang="vi-VN" sz="2000" b="1" smtClean="0">
                <a:solidFill>
                  <a:srgbClr val="C00000"/>
                </a:solidFill>
                <a:latin typeface="Arial" pitchFamily="34" charset="0"/>
                <a:cs typeface="Arial" pitchFamily="34" charset="0"/>
              </a:rPr>
              <a:t>	</a:t>
            </a:r>
            <a:r>
              <a:rPr lang="vi-VN" sz="2000" b="1" smtClean="0">
                <a:solidFill>
                  <a:srgbClr val="000066"/>
                </a:solidFill>
                <a:latin typeface="Arial" pitchFamily="34" charset="0"/>
                <a:cs typeface="Arial" pitchFamily="34" charset="0"/>
              </a:rPr>
              <a:t>* 1</a:t>
            </a:r>
            <a:r>
              <a:rPr lang="en-US" sz="2000" b="1" smtClean="0">
                <a:solidFill>
                  <a:srgbClr val="000066"/>
                </a:solidFill>
                <a:latin typeface="Arial" pitchFamily="34" charset="0"/>
                <a:cs typeface="Arial" pitchFamily="34" charset="0"/>
              </a:rPr>
              <a:t>6</a:t>
            </a:r>
            <a:r>
              <a:rPr lang="vi-VN" sz="2000" smtClean="0">
                <a:solidFill>
                  <a:srgbClr val="000066"/>
                </a:solidFill>
                <a:latin typeface="Arial" pitchFamily="34" charset="0"/>
                <a:cs typeface="Arial" pitchFamily="34" charset="0"/>
              </a:rPr>
              <a:t> </a:t>
            </a:r>
            <a:r>
              <a:rPr lang="vi-VN" sz="2000" b="1" smtClean="0">
                <a:solidFill>
                  <a:srgbClr val="000066"/>
                </a:solidFill>
                <a:latin typeface="Arial" pitchFamily="34" charset="0"/>
                <a:cs typeface="Arial" pitchFamily="34" charset="0"/>
              </a:rPr>
              <a:t>người </a:t>
            </a:r>
            <a:r>
              <a:rPr lang="vi-VN" sz="2000" smtClean="0">
                <a:solidFill>
                  <a:srgbClr val="000066"/>
                </a:solidFill>
                <a:latin typeface="Arial" pitchFamily="34" charset="0"/>
                <a:cs typeface="Arial" pitchFamily="34" charset="0"/>
              </a:rPr>
              <a:t>dương tính với Covid-19</a:t>
            </a:r>
            <a:endParaRPr lang="en-US" sz="2000" smtClean="0">
              <a:solidFill>
                <a:srgbClr val="000066"/>
              </a:solidFill>
              <a:latin typeface="Arial" pitchFamily="34" charset="0"/>
              <a:cs typeface="Arial" pitchFamily="34" charset="0"/>
            </a:endParaRPr>
          </a:p>
          <a:p>
            <a:pPr marL="324000" indent="-324000" algn="just">
              <a:spcBef>
                <a:spcPts val="600"/>
              </a:spcBef>
              <a:buNone/>
            </a:pPr>
            <a:r>
              <a:rPr lang="vi-VN" sz="2000" b="1" smtClean="0">
                <a:solidFill>
                  <a:srgbClr val="000066"/>
                </a:solidFill>
                <a:latin typeface="Arial" pitchFamily="34" charset="0"/>
                <a:cs typeface="Arial" pitchFamily="34" charset="0"/>
              </a:rPr>
              <a:t>	* Các tỉnh có người mắc</a:t>
            </a:r>
            <a:r>
              <a:rPr lang="vi-VN" sz="2000" smtClean="0">
                <a:solidFill>
                  <a:srgbClr val="000066"/>
                </a:solidFill>
                <a:latin typeface="Arial" pitchFamily="34" charset="0"/>
                <a:cs typeface="Arial" pitchFamily="34" charset="0"/>
              </a:rPr>
              <a:t>:</a:t>
            </a:r>
            <a:r>
              <a:rPr lang="en-US" sz="2000" smtClean="0">
                <a:solidFill>
                  <a:srgbClr val="000066"/>
                </a:solidFill>
                <a:latin typeface="Arial" pitchFamily="34" charset="0"/>
                <a:cs typeface="Arial" pitchFamily="34" charset="0"/>
              </a:rPr>
              <a:t> </a:t>
            </a:r>
            <a:r>
              <a:rPr lang="vi-VN" sz="2000" smtClean="0">
                <a:solidFill>
                  <a:srgbClr val="000066"/>
                </a:solidFill>
                <a:latin typeface="Arial" pitchFamily="34" charset="0"/>
                <a:cs typeface="Arial" pitchFamily="34" charset="0"/>
              </a:rPr>
              <a:t>Vĩnh Phúc (1</a:t>
            </a:r>
            <a:r>
              <a:rPr lang="en-US" sz="2000" smtClean="0">
                <a:solidFill>
                  <a:srgbClr val="000066"/>
                </a:solidFill>
                <a:latin typeface="Arial" pitchFamily="34" charset="0"/>
                <a:cs typeface="Arial" pitchFamily="34" charset="0"/>
              </a:rPr>
              <a:t>1</a:t>
            </a:r>
            <a:r>
              <a:rPr lang="vi-VN" sz="2000" smtClean="0">
                <a:solidFill>
                  <a:srgbClr val="000066"/>
                </a:solidFill>
                <a:latin typeface="Arial" pitchFamily="34" charset="0"/>
                <a:cs typeface="Arial" pitchFamily="34" charset="0"/>
              </a:rPr>
              <a:t>);</a:t>
            </a:r>
            <a:r>
              <a:rPr lang="en-US" sz="2000" smtClean="0">
                <a:solidFill>
                  <a:srgbClr val="000066"/>
                </a:solidFill>
                <a:latin typeface="Arial" pitchFamily="34" charset="0"/>
                <a:cs typeface="Arial" pitchFamily="34" charset="0"/>
              </a:rPr>
              <a:t> </a:t>
            </a:r>
            <a:r>
              <a:rPr lang="vi-VN" sz="2000" smtClean="0">
                <a:solidFill>
                  <a:srgbClr val="000066"/>
                </a:solidFill>
                <a:latin typeface="Arial" pitchFamily="34" charset="0"/>
                <a:cs typeface="Arial" pitchFamily="34" charset="0"/>
              </a:rPr>
              <a:t>TP.HCM (03); Khánh Hòa (01); Thanh Hóa (01).</a:t>
            </a:r>
          </a:p>
          <a:p>
            <a:pPr marL="324000" indent="-324000" algn="just">
              <a:spcBef>
                <a:spcPts val="600"/>
              </a:spcBef>
              <a:buNone/>
            </a:pPr>
            <a:r>
              <a:rPr lang="vi-VN" sz="2000" smtClean="0">
                <a:solidFill>
                  <a:srgbClr val="000066"/>
                </a:solidFill>
                <a:latin typeface="Arial" pitchFamily="34" charset="0"/>
                <a:cs typeface="Arial" pitchFamily="34" charset="0"/>
              </a:rPr>
              <a:t>	* Số ca xét nghiệm Covid-19 âm tính: </a:t>
            </a:r>
            <a:r>
              <a:rPr lang="vi-VN" sz="2000" b="1" smtClean="0">
                <a:solidFill>
                  <a:srgbClr val="000066"/>
                </a:solidFill>
              </a:rPr>
              <a:t>1.279</a:t>
            </a:r>
            <a:r>
              <a:rPr lang="vi-VN" sz="2000" smtClean="0">
                <a:solidFill>
                  <a:srgbClr val="000066"/>
                </a:solidFill>
                <a:latin typeface="Arial" pitchFamily="34" charset="0"/>
                <a:cs typeface="Arial" pitchFamily="34" charset="0"/>
              </a:rPr>
              <a:t> trường hợp.</a:t>
            </a:r>
          </a:p>
          <a:p>
            <a:pPr marL="324000" indent="-324000" algn="just">
              <a:spcBef>
                <a:spcPts val="600"/>
              </a:spcBef>
              <a:buNone/>
            </a:pPr>
            <a:r>
              <a:rPr lang="vi-VN" sz="2000" smtClean="0">
                <a:solidFill>
                  <a:srgbClr val="000066"/>
                </a:solidFill>
                <a:latin typeface="Arial" pitchFamily="34" charset="0"/>
                <a:cs typeface="Arial" pitchFamily="34" charset="0"/>
              </a:rPr>
              <a:t>	* Số ca điều trị khỏi </a:t>
            </a:r>
            <a:r>
              <a:rPr lang="vi-VN" sz="2000" smtClean="0">
                <a:solidFill>
                  <a:srgbClr val="000066"/>
                </a:solidFill>
                <a:latin typeface="Arial" pitchFamily="34" charset="0"/>
                <a:cs typeface="Arial" pitchFamily="34" charset="0"/>
              </a:rPr>
              <a:t>16 </a:t>
            </a:r>
            <a:r>
              <a:rPr lang="vi-VN" sz="2000" smtClean="0">
                <a:solidFill>
                  <a:srgbClr val="000066"/>
                </a:solidFill>
                <a:latin typeface="Arial" pitchFamily="34" charset="0"/>
                <a:cs typeface="Arial" pitchFamily="34" charset="0"/>
              </a:rPr>
              <a:t>trường hợp</a:t>
            </a:r>
          </a:p>
          <a:p>
            <a:pPr marL="324000" indent="-324000" algn="just">
              <a:spcBef>
                <a:spcPts val="600"/>
              </a:spcBef>
              <a:buNone/>
            </a:pPr>
            <a:r>
              <a:rPr lang="vi-VN" sz="2000" smtClean="0">
                <a:solidFill>
                  <a:srgbClr val="000066"/>
                </a:solidFill>
                <a:latin typeface="Arial" pitchFamily="34" charset="0"/>
                <a:cs typeface="Arial" pitchFamily="34" charset="0"/>
              </a:rPr>
              <a:t>	</a:t>
            </a:r>
            <a:r>
              <a:rPr lang="vi-VN" sz="2000" smtClean="0">
                <a:solidFill>
                  <a:srgbClr val="FF0000"/>
                </a:solidFill>
                <a:latin typeface="Arial" pitchFamily="34" charset="0"/>
                <a:cs typeface="Arial" pitchFamily="34" charset="0"/>
              </a:rPr>
              <a:t>Tại Hưng yên</a:t>
            </a:r>
            <a:r>
              <a:rPr lang="vi-VN" sz="2000" smtClean="0">
                <a:solidFill>
                  <a:srgbClr val="000066"/>
                </a:solidFill>
                <a:latin typeface="Arial" pitchFamily="34" charset="0"/>
                <a:cs typeface="Arial" pitchFamily="34" charset="0"/>
              </a:rPr>
              <a:t>;</a:t>
            </a:r>
          </a:p>
          <a:p>
            <a:pPr marL="324000" indent="-324000" algn="just">
              <a:spcBef>
                <a:spcPts val="600"/>
              </a:spcBef>
              <a:buNone/>
            </a:pPr>
            <a:r>
              <a:rPr lang="vi-VN" sz="2000" smtClean="0">
                <a:solidFill>
                  <a:srgbClr val="000066"/>
                </a:solidFill>
                <a:latin typeface="Arial" pitchFamily="34" charset="0"/>
                <a:cs typeface="Arial" pitchFamily="34" charset="0"/>
              </a:rPr>
              <a:t>	* Số ca nghi ng</a:t>
            </a:r>
            <a:r>
              <a:rPr lang="en-US" sz="2000" smtClean="0">
                <a:solidFill>
                  <a:srgbClr val="000066"/>
                </a:solidFill>
                <a:latin typeface="Arial" pitchFamily="34" charset="0"/>
                <a:cs typeface="Arial" pitchFamily="34" charset="0"/>
              </a:rPr>
              <a:t>ờ </a:t>
            </a:r>
            <a:r>
              <a:rPr lang="vi-VN" sz="2000" smtClean="0">
                <a:solidFill>
                  <a:srgbClr val="000066"/>
                </a:solidFill>
                <a:latin typeface="Arial" pitchFamily="34" charset="0"/>
                <a:cs typeface="Arial" pitchFamily="34" charset="0"/>
              </a:rPr>
              <a:t>theo dõi cách ly đặc biệt tại bệnh viện: Tổng 23 trường hợp đã ra viện 22 hiện tại còn 01 trường hợp đang theo dõi tại  Bệnh viện lao và bệnh phổi tỉnh </a:t>
            </a:r>
          </a:p>
          <a:p>
            <a:pPr marL="324000" indent="-324000" algn="just">
              <a:spcBef>
                <a:spcPts val="600"/>
              </a:spcBef>
              <a:buNone/>
            </a:pPr>
            <a:r>
              <a:rPr lang="vi-VN" sz="2000" smtClean="0">
                <a:solidFill>
                  <a:srgbClr val="000066"/>
                </a:solidFill>
                <a:latin typeface="Arial" pitchFamily="34" charset="0"/>
                <a:cs typeface="Arial" pitchFamily="34" charset="0"/>
              </a:rPr>
              <a:t>	* Số người theo dõi sức khỏe (cách ly tương đối) tiếp xúc gần;  165</a:t>
            </a:r>
          </a:p>
          <a:p>
            <a:pPr algn="just"/>
            <a:endParaRPr lang="vi-VN" sz="2400">
              <a:latin typeface="Arial" pitchFamily="34" charset="0"/>
              <a:cs typeface="Arial" pitchFamily="34" charset="0"/>
            </a:endParaRPr>
          </a:p>
        </p:txBody>
      </p:sp>
      <p:sp>
        <p:nvSpPr>
          <p:cNvPr id="4" name="Title 1"/>
          <p:cNvSpPr>
            <a:spLocks noGrp="1"/>
          </p:cNvSpPr>
          <p:nvPr>
            <p:ph type="title"/>
          </p:nvPr>
        </p:nvSpPr>
        <p:spPr>
          <a:xfrm>
            <a:off x="428596" y="214290"/>
            <a:ext cx="8229600" cy="785794"/>
          </a:xfrm>
        </p:spPr>
        <p:txBody>
          <a:bodyPr/>
          <a:lstStyle/>
          <a:p>
            <a:pPr eaLnBrk="1" hangingPunct="1"/>
            <a:r>
              <a:rPr lang="en-US" altLang="vi-VN" sz="3800" b="1" dirty="0"/>
              <a:t>TÌNH HÌNH DỊCH </a:t>
            </a:r>
            <a:r>
              <a:rPr lang="en-US" altLang="vi-VN" sz="3800" b="1"/>
              <a:t>BỆNH </a:t>
            </a:r>
            <a:r>
              <a:rPr lang="en-US" altLang="vi-VN" sz="3800" b="1" smtClean="0"/>
              <a:t>(I)</a:t>
            </a:r>
            <a:endParaRPr lang="en-GB" altLang="vi-VN" sz="3800" b="1" dirty="0"/>
          </a:p>
        </p:txBody>
      </p:sp>
    </p:spTree>
    <p:extLst>
      <p:ext uri="{BB962C8B-B14F-4D97-AF65-F5344CB8AC3E}">
        <p14:creationId xmlns:p14="http://schemas.microsoft.com/office/powerpoint/2010/main" xmlns="" val="1108701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11156"/>
          </a:xfrm>
        </p:spPr>
        <p:txBody>
          <a:bodyPr/>
          <a:lstStyle/>
          <a:p>
            <a:r>
              <a:rPr lang="vi-VN" b="1" smtClean="0">
                <a:latin typeface="Arial" pitchFamily="34" charset="0"/>
                <a:cs typeface="Arial" pitchFamily="34" charset="0"/>
              </a:rPr>
              <a:t>C</a:t>
            </a:r>
            <a:r>
              <a:rPr lang="en-GB" b="1" smtClean="0">
                <a:latin typeface="Arial" pitchFamily="34" charset="0"/>
                <a:cs typeface="Arial" pitchFamily="34" charset="0"/>
              </a:rPr>
              <a:t>ách ly</a:t>
            </a:r>
            <a:r>
              <a:rPr lang="vi-VN" b="1" smtClean="0">
                <a:latin typeface="Arial" pitchFamily="34" charset="0"/>
                <a:cs typeface="Arial" pitchFamily="34" charset="0"/>
              </a:rPr>
              <a:t> tại nhà</a:t>
            </a:r>
            <a:endParaRPr lang="vi-VN"/>
          </a:p>
        </p:txBody>
      </p:sp>
      <p:sp>
        <p:nvSpPr>
          <p:cNvPr id="3" name="Content Placeholder 2"/>
          <p:cNvSpPr>
            <a:spLocks noGrp="1"/>
          </p:cNvSpPr>
          <p:nvPr>
            <p:ph idx="1"/>
          </p:nvPr>
        </p:nvSpPr>
        <p:spPr>
          <a:xfrm>
            <a:off x="357158" y="928670"/>
            <a:ext cx="8572560" cy="5500726"/>
          </a:xfrm>
        </p:spPr>
        <p:txBody>
          <a:bodyPr rtlCol="0">
            <a:noAutofit/>
          </a:bodyPr>
          <a:lstStyle/>
          <a:p>
            <a:pPr marL="457200" indent="-457200" algn="just" eaLnBrk="1" fontAlgn="auto" hangingPunct="1">
              <a:spcAft>
                <a:spcPts val="600"/>
              </a:spcAft>
              <a:buNone/>
              <a:defRPr/>
            </a:pPr>
            <a:r>
              <a:rPr lang="en-GB" sz="3600" b="1" smtClean="0">
                <a:solidFill>
                  <a:srgbClr val="C00000"/>
                </a:solidFill>
              </a:rPr>
              <a:t>Cán bộ Y tế</a:t>
            </a:r>
            <a:r>
              <a:rPr lang="vi-VN" sz="3600" b="1" smtClean="0">
                <a:solidFill>
                  <a:srgbClr val="C00000"/>
                </a:solidFill>
              </a:rPr>
              <a:t>:</a:t>
            </a:r>
            <a:endParaRPr lang="vi-VN" sz="3600" smtClean="0">
              <a:solidFill>
                <a:srgbClr val="C00000"/>
              </a:solidFill>
              <a:latin typeface="Arial" pitchFamily="34" charset="0"/>
              <a:cs typeface="Arial" pitchFamily="34" charset="0"/>
            </a:endParaRPr>
          </a:p>
          <a:p>
            <a:pPr marL="457200" indent="-457200" algn="just" eaLnBrk="1" fontAlgn="auto" hangingPunct="1">
              <a:spcAft>
                <a:spcPts val="600"/>
              </a:spcAft>
              <a:buFont typeface="Arial" pitchFamily="34" charset="0"/>
              <a:buAutoNum type="alphaLcParenR"/>
              <a:defRPr/>
            </a:pPr>
            <a:r>
              <a:rPr lang="en-GB" sz="2600" smtClean="0">
                <a:latin typeface="Arial" pitchFamily="34" charset="0"/>
                <a:cs typeface="Arial" pitchFamily="34" charset="0"/>
              </a:rPr>
              <a:t>Tổ </a:t>
            </a:r>
            <a:r>
              <a:rPr lang="en-GB" sz="2600" dirty="0" err="1">
                <a:latin typeface="Arial" pitchFamily="34" charset="0"/>
                <a:cs typeface="Arial" pitchFamily="34" charset="0"/>
              </a:rPr>
              <a:t>chức</a:t>
            </a:r>
            <a:r>
              <a:rPr lang="en-GB" sz="2600" dirty="0">
                <a:latin typeface="Arial" pitchFamily="34" charset="0"/>
                <a:cs typeface="Arial" pitchFamily="34" charset="0"/>
              </a:rPr>
              <a:t> </a:t>
            </a:r>
            <a:r>
              <a:rPr lang="en-GB" sz="2600" dirty="0" err="1">
                <a:latin typeface="Arial" pitchFamily="34" charset="0"/>
                <a:cs typeface="Arial" pitchFamily="34" charset="0"/>
              </a:rPr>
              <a:t>điều</a:t>
            </a:r>
            <a:r>
              <a:rPr lang="en-GB" sz="2600" dirty="0">
                <a:latin typeface="Arial" pitchFamily="34" charset="0"/>
                <a:cs typeface="Arial" pitchFamily="34" charset="0"/>
              </a:rPr>
              <a:t> </a:t>
            </a:r>
            <a:r>
              <a:rPr lang="en-GB" sz="2600" dirty="0" err="1">
                <a:latin typeface="Arial" pitchFamily="34" charset="0"/>
                <a:cs typeface="Arial" pitchFamily="34" charset="0"/>
              </a:rPr>
              <a:t>tra</a:t>
            </a:r>
            <a:r>
              <a:rPr lang="en-GB" sz="2600" dirty="0">
                <a:latin typeface="Arial" pitchFamily="34" charset="0"/>
                <a:cs typeface="Arial" pitchFamily="34" charset="0"/>
              </a:rPr>
              <a:t>, </a:t>
            </a:r>
            <a:r>
              <a:rPr lang="en-GB" sz="2600" dirty="0" err="1">
                <a:solidFill>
                  <a:srgbClr val="FF0000"/>
                </a:solidFill>
                <a:latin typeface="Arial" pitchFamily="34" charset="0"/>
                <a:cs typeface="Arial" pitchFamily="34" charset="0"/>
              </a:rPr>
              <a:t>lập</a:t>
            </a:r>
            <a:r>
              <a:rPr lang="en-GB" sz="2600" dirty="0">
                <a:solidFill>
                  <a:srgbClr val="FF0000"/>
                </a:solidFill>
                <a:latin typeface="Arial" pitchFamily="34" charset="0"/>
                <a:cs typeface="Arial" pitchFamily="34" charset="0"/>
              </a:rPr>
              <a:t> </a:t>
            </a:r>
            <a:r>
              <a:rPr lang="en-GB" sz="2600" dirty="0" err="1">
                <a:solidFill>
                  <a:srgbClr val="FF0000"/>
                </a:solidFill>
                <a:latin typeface="Arial" pitchFamily="34" charset="0"/>
                <a:cs typeface="Arial" pitchFamily="34" charset="0"/>
              </a:rPr>
              <a:t>danh</a:t>
            </a:r>
            <a:r>
              <a:rPr lang="en-GB" sz="2600" dirty="0">
                <a:solidFill>
                  <a:srgbClr val="FF0000"/>
                </a:solidFill>
                <a:latin typeface="Arial" pitchFamily="34" charset="0"/>
                <a:cs typeface="Arial" pitchFamily="34" charset="0"/>
              </a:rPr>
              <a:t> </a:t>
            </a:r>
            <a:r>
              <a:rPr lang="en-GB" sz="2600" dirty="0" err="1">
                <a:solidFill>
                  <a:srgbClr val="FF0000"/>
                </a:solidFill>
                <a:latin typeface="Arial" pitchFamily="34" charset="0"/>
                <a:cs typeface="Arial" pitchFamily="34" charset="0"/>
              </a:rPr>
              <a:t>sách</a:t>
            </a:r>
            <a:r>
              <a:rPr lang="en-GB" sz="2600" dirty="0">
                <a:solidFill>
                  <a:srgbClr val="FF0000"/>
                </a:solidFill>
                <a:latin typeface="Arial" pitchFamily="34" charset="0"/>
                <a:cs typeface="Arial" pitchFamily="34" charset="0"/>
              </a:rPr>
              <a:t> ng</a:t>
            </a:r>
            <a:r>
              <a:rPr lang="vi-VN" sz="2600" dirty="0">
                <a:solidFill>
                  <a:srgbClr val="FF0000"/>
                </a:solidFill>
                <a:latin typeface="Arial" pitchFamily="34" charset="0"/>
                <a:cs typeface="Arial" pitchFamily="34" charset="0"/>
              </a:rPr>
              <a:t>ư</a:t>
            </a:r>
            <a:r>
              <a:rPr lang="en-GB" sz="2600" dirty="0" err="1">
                <a:solidFill>
                  <a:srgbClr val="FF0000"/>
                </a:solidFill>
                <a:latin typeface="Arial" pitchFamily="34" charset="0"/>
                <a:cs typeface="Arial" pitchFamily="34" charset="0"/>
              </a:rPr>
              <a:t>ời</a:t>
            </a:r>
            <a:r>
              <a:rPr lang="en-GB" sz="2600" dirty="0">
                <a:solidFill>
                  <a:srgbClr val="FF0000"/>
                </a:solidFill>
                <a:latin typeface="Arial" pitchFamily="34" charset="0"/>
                <a:cs typeface="Arial" pitchFamily="34" charset="0"/>
              </a:rPr>
              <a:t> </a:t>
            </a:r>
            <a:r>
              <a:rPr lang="en-GB" sz="2600" dirty="0" err="1">
                <a:solidFill>
                  <a:srgbClr val="FF0000"/>
                </a:solidFill>
                <a:latin typeface="Arial" pitchFamily="34" charset="0"/>
                <a:cs typeface="Arial" pitchFamily="34" charset="0"/>
              </a:rPr>
              <a:t>cần</a:t>
            </a:r>
            <a:r>
              <a:rPr lang="en-GB" sz="2600" dirty="0">
                <a:solidFill>
                  <a:srgbClr val="FF0000"/>
                </a:solidFill>
                <a:latin typeface="Arial" pitchFamily="34" charset="0"/>
                <a:cs typeface="Arial" pitchFamily="34" charset="0"/>
              </a:rPr>
              <a:t> </a:t>
            </a:r>
            <a:r>
              <a:rPr lang="en-GB" sz="2600" dirty="0" err="1">
                <a:solidFill>
                  <a:srgbClr val="FF0000"/>
                </a:solidFill>
                <a:latin typeface="Arial" pitchFamily="34" charset="0"/>
                <a:cs typeface="Arial" pitchFamily="34" charset="0"/>
              </a:rPr>
              <a:t>cách</a:t>
            </a:r>
            <a:r>
              <a:rPr lang="en-GB" sz="2600" dirty="0">
                <a:solidFill>
                  <a:srgbClr val="FF0000"/>
                </a:solidFill>
                <a:latin typeface="Arial" pitchFamily="34" charset="0"/>
                <a:cs typeface="Arial" pitchFamily="34" charset="0"/>
              </a:rPr>
              <a:t> </a:t>
            </a:r>
            <a:r>
              <a:rPr lang="en-GB" sz="2600" dirty="0" err="1">
                <a:solidFill>
                  <a:srgbClr val="FF0000"/>
                </a:solidFill>
                <a:latin typeface="Arial" pitchFamily="34" charset="0"/>
                <a:cs typeface="Arial" pitchFamily="34" charset="0"/>
              </a:rPr>
              <a:t>ly</a:t>
            </a:r>
            <a:r>
              <a:rPr lang="en-GB" sz="2600" dirty="0">
                <a:solidFill>
                  <a:srgbClr val="FF0000"/>
                </a:solidFill>
                <a:latin typeface="Arial" pitchFamily="34" charset="0"/>
                <a:cs typeface="Arial" pitchFamily="34" charset="0"/>
              </a:rPr>
              <a:t> </a:t>
            </a:r>
          </a:p>
          <a:p>
            <a:pPr marL="457200" indent="-457200" algn="just" eaLnBrk="1" fontAlgn="auto" hangingPunct="1">
              <a:spcAft>
                <a:spcPts val="600"/>
              </a:spcAft>
              <a:buFont typeface="Arial" pitchFamily="34" charset="0"/>
              <a:buAutoNum type="alphaLcParenR"/>
              <a:defRPr/>
            </a:pPr>
            <a:r>
              <a:rPr lang="vi-VN" sz="2600" dirty="0">
                <a:latin typeface="Arial" pitchFamily="34" charset="0"/>
                <a:cs typeface="Arial" pitchFamily="34" charset="0"/>
              </a:rPr>
              <a:t>Phối hợp với chính quyền địa phương đến nhà hoặc nơi lưu trú của người được cách ly thông báo yêu cầu, mục đích, thời gian của việc cách </a:t>
            </a:r>
            <a:r>
              <a:rPr lang="vi-VN" sz="2600" dirty="0" smtClean="0">
                <a:latin typeface="Arial" pitchFamily="34" charset="0"/>
                <a:cs typeface="Arial" pitchFamily="34" charset="0"/>
              </a:rPr>
              <a:t>ly.</a:t>
            </a:r>
            <a:endParaRPr lang="en-GB" sz="2600" dirty="0">
              <a:latin typeface="Arial" pitchFamily="34" charset="0"/>
              <a:cs typeface="Arial" pitchFamily="34" charset="0"/>
            </a:endParaRPr>
          </a:p>
          <a:p>
            <a:pPr marL="457200" indent="-457200" algn="just" eaLnBrk="1" fontAlgn="auto" hangingPunct="1">
              <a:spcAft>
                <a:spcPts val="600"/>
              </a:spcAft>
              <a:buFont typeface="Arial" pitchFamily="34" charset="0"/>
              <a:buAutoNum type="alphaLcParenR"/>
              <a:defRPr/>
            </a:pPr>
            <a:r>
              <a:rPr lang="en-GB" sz="2600" dirty="0" err="1">
                <a:latin typeface="Arial" pitchFamily="34" charset="0"/>
                <a:cs typeface="Arial" pitchFamily="34" charset="0"/>
              </a:rPr>
              <a:t>Hướng</a:t>
            </a:r>
            <a:r>
              <a:rPr lang="en-GB" sz="2600" dirty="0">
                <a:latin typeface="Arial" pitchFamily="34" charset="0"/>
                <a:cs typeface="Arial" pitchFamily="34" charset="0"/>
              </a:rPr>
              <a:t> </a:t>
            </a:r>
            <a:r>
              <a:rPr lang="en-GB" sz="2600" dirty="0" err="1">
                <a:latin typeface="Arial" pitchFamily="34" charset="0"/>
                <a:cs typeface="Arial" pitchFamily="34" charset="0"/>
              </a:rPr>
              <a:t>dẫn</a:t>
            </a:r>
            <a:r>
              <a:rPr lang="en-GB" sz="2600" dirty="0">
                <a:latin typeface="Arial" pitchFamily="34" charset="0"/>
                <a:cs typeface="Arial" pitchFamily="34" charset="0"/>
              </a:rPr>
              <a:t> ng</a:t>
            </a:r>
            <a:r>
              <a:rPr lang="vi-VN" sz="2600" dirty="0">
                <a:latin typeface="Arial" pitchFamily="34" charset="0"/>
                <a:cs typeface="Arial" pitchFamily="34" charset="0"/>
              </a:rPr>
              <a:t>ư</a:t>
            </a:r>
            <a:r>
              <a:rPr lang="en-GB" sz="2600" dirty="0" err="1">
                <a:latin typeface="Arial" pitchFamily="34" charset="0"/>
                <a:cs typeface="Arial" pitchFamily="34" charset="0"/>
              </a:rPr>
              <a:t>ời</a:t>
            </a:r>
            <a:r>
              <a:rPr lang="en-GB" sz="2600" dirty="0">
                <a:latin typeface="Arial" pitchFamily="34" charset="0"/>
                <a:cs typeface="Arial" pitchFamily="34" charset="0"/>
              </a:rPr>
              <a:t> được </a:t>
            </a:r>
            <a:r>
              <a:rPr lang="en-GB" sz="2600" dirty="0" err="1">
                <a:latin typeface="Arial" pitchFamily="34" charset="0"/>
                <a:cs typeface="Arial" pitchFamily="34" charset="0"/>
              </a:rPr>
              <a:t>cách</a:t>
            </a:r>
            <a:r>
              <a:rPr lang="en-GB" sz="2600" dirty="0">
                <a:latin typeface="Arial" pitchFamily="34" charset="0"/>
                <a:cs typeface="Arial" pitchFamily="34" charset="0"/>
              </a:rPr>
              <a:t> </a:t>
            </a:r>
            <a:r>
              <a:rPr lang="en-GB" sz="2600" dirty="0" err="1">
                <a:latin typeface="Arial" pitchFamily="34" charset="0"/>
                <a:cs typeface="Arial" pitchFamily="34" charset="0"/>
              </a:rPr>
              <a:t>ly</a:t>
            </a:r>
            <a:r>
              <a:rPr lang="en-GB" sz="2600" dirty="0">
                <a:latin typeface="Arial" pitchFamily="34" charset="0"/>
                <a:cs typeface="Arial" pitchFamily="34" charset="0"/>
              </a:rPr>
              <a:t> </a:t>
            </a:r>
            <a:r>
              <a:rPr lang="en-GB" sz="2600" dirty="0" err="1">
                <a:latin typeface="Arial" pitchFamily="34" charset="0"/>
                <a:cs typeface="Arial" pitchFamily="34" charset="0"/>
              </a:rPr>
              <a:t>sử</a:t>
            </a:r>
            <a:r>
              <a:rPr lang="en-GB" sz="2600" dirty="0">
                <a:latin typeface="Arial" pitchFamily="34" charset="0"/>
                <a:cs typeface="Arial" pitchFamily="34" charset="0"/>
              </a:rPr>
              <a:t> </a:t>
            </a:r>
            <a:r>
              <a:rPr lang="en-GB" sz="2600" dirty="0" err="1">
                <a:latin typeface="Arial" pitchFamily="34" charset="0"/>
                <a:cs typeface="Arial" pitchFamily="34" charset="0"/>
              </a:rPr>
              <a:t>dụng</a:t>
            </a:r>
            <a:r>
              <a:rPr lang="en-GB" sz="2600" dirty="0">
                <a:latin typeface="Arial" pitchFamily="34" charset="0"/>
                <a:cs typeface="Arial" pitchFamily="34" charset="0"/>
              </a:rPr>
              <a:t> </a:t>
            </a:r>
            <a:r>
              <a:rPr lang="en-GB" sz="2600" dirty="0" err="1">
                <a:latin typeface="Arial" pitchFamily="34" charset="0"/>
                <a:cs typeface="Arial" pitchFamily="34" charset="0"/>
              </a:rPr>
              <a:t>và</a:t>
            </a:r>
            <a:r>
              <a:rPr lang="en-GB" sz="2600" dirty="0">
                <a:latin typeface="Arial" pitchFamily="34" charset="0"/>
                <a:cs typeface="Arial" pitchFamily="34" charset="0"/>
              </a:rPr>
              <a:t> </a:t>
            </a:r>
            <a:r>
              <a:rPr lang="en-GB" sz="2600" dirty="0" err="1">
                <a:solidFill>
                  <a:srgbClr val="FF0000"/>
                </a:solidFill>
                <a:latin typeface="Arial" pitchFamily="34" charset="0"/>
                <a:cs typeface="Arial" pitchFamily="34" charset="0"/>
              </a:rPr>
              <a:t>đo</a:t>
            </a:r>
            <a:r>
              <a:rPr lang="en-GB" sz="2600" dirty="0">
                <a:solidFill>
                  <a:srgbClr val="FF0000"/>
                </a:solidFill>
                <a:latin typeface="Arial" pitchFamily="34" charset="0"/>
                <a:cs typeface="Arial" pitchFamily="34" charset="0"/>
              </a:rPr>
              <a:t> </a:t>
            </a:r>
            <a:r>
              <a:rPr lang="en-GB" sz="2600" dirty="0" err="1">
                <a:solidFill>
                  <a:srgbClr val="FF0000"/>
                </a:solidFill>
                <a:latin typeface="Arial" pitchFamily="34" charset="0"/>
                <a:cs typeface="Arial" pitchFamily="34" charset="0"/>
              </a:rPr>
              <a:t>nhiệt</a:t>
            </a:r>
            <a:r>
              <a:rPr lang="en-GB" sz="2600" dirty="0">
                <a:solidFill>
                  <a:srgbClr val="FF0000"/>
                </a:solidFill>
                <a:latin typeface="Arial" pitchFamily="34" charset="0"/>
                <a:cs typeface="Arial" pitchFamily="34" charset="0"/>
              </a:rPr>
              <a:t> </a:t>
            </a:r>
            <a:r>
              <a:rPr lang="en-GB" sz="2600" dirty="0" err="1">
                <a:solidFill>
                  <a:srgbClr val="FF0000"/>
                </a:solidFill>
                <a:latin typeface="Arial" pitchFamily="34" charset="0"/>
                <a:cs typeface="Arial" pitchFamily="34" charset="0"/>
              </a:rPr>
              <a:t>độ</a:t>
            </a:r>
            <a:r>
              <a:rPr lang="en-GB" sz="2600" dirty="0">
                <a:solidFill>
                  <a:srgbClr val="FF0000"/>
                </a:solidFill>
                <a:latin typeface="Arial" pitchFamily="34" charset="0"/>
                <a:cs typeface="Arial" pitchFamily="34" charset="0"/>
              </a:rPr>
              <a:t> 2 </a:t>
            </a:r>
            <a:r>
              <a:rPr lang="en-GB" sz="2600" dirty="0" err="1" smtClean="0">
                <a:solidFill>
                  <a:srgbClr val="FF0000"/>
                </a:solidFill>
                <a:latin typeface="Arial" pitchFamily="34" charset="0"/>
                <a:cs typeface="Arial" pitchFamily="34" charset="0"/>
              </a:rPr>
              <a:t>lần</a:t>
            </a:r>
            <a:r>
              <a:rPr lang="en-GB" sz="2600" dirty="0" smtClean="0">
                <a:solidFill>
                  <a:srgbClr val="FF0000"/>
                </a:solidFill>
                <a:latin typeface="Arial" pitchFamily="34" charset="0"/>
                <a:cs typeface="Arial" pitchFamily="34" charset="0"/>
              </a:rPr>
              <a:t>/</a:t>
            </a:r>
            <a:r>
              <a:rPr lang="en-GB" sz="2600" dirty="0" err="1" smtClean="0">
                <a:solidFill>
                  <a:srgbClr val="FF0000"/>
                </a:solidFill>
                <a:latin typeface="Arial" pitchFamily="34" charset="0"/>
                <a:cs typeface="Arial" pitchFamily="34" charset="0"/>
              </a:rPr>
              <a:t>ngày</a:t>
            </a:r>
            <a:r>
              <a:rPr lang="en-GB" sz="2600" dirty="0" smtClean="0">
                <a:solidFill>
                  <a:srgbClr val="FF0000"/>
                </a:solidFill>
                <a:latin typeface="Arial" pitchFamily="34" charset="0"/>
                <a:cs typeface="Arial" pitchFamily="34" charset="0"/>
              </a:rPr>
              <a:t> (</a:t>
            </a:r>
            <a:r>
              <a:rPr lang="en-GB" sz="2600" dirty="0" err="1" smtClean="0">
                <a:solidFill>
                  <a:srgbClr val="FF0000"/>
                </a:solidFill>
                <a:latin typeface="Arial" pitchFamily="34" charset="0"/>
                <a:cs typeface="Arial" pitchFamily="34" charset="0"/>
              </a:rPr>
              <a:t>sáng</a:t>
            </a:r>
            <a:r>
              <a:rPr lang="en-GB" sz="2600" dirty="0" smtClean="0">
                <a:solidFill>
                  <a:srgbClr val="FF0000"/>
                </a:solidFill>
                <a:latin typeface="Arial" pitchFamily="34" charset="0"/>
                <a:cs typeface="Arial" pitchFamily="34" charset="0"/>
              </a:rPr>
              <a:t>, </a:t>
            </a:r>
            <a:r>
              <a:rPr lang="en-GB" sz="2600" dirty="0" err="1" smtClean="0">
                <a:solidFill>
                  <a:srgbClr val="FF0000"/>
                </a:solidFill>
                <a:latin typeface="Arial" pitchFamily="34" charset="0"/>
                <a:cs typeface="Arial" pitchFamily="34" charset="0"/>
              </a:rPr>
              <a:t>chiều</a:t>
            </a:r>
            <a:r>
              <a:rPr lang="en-GB" sz="2600" dirty="0" smtClean="0">
                <a:solidFill>
                  <a:srgbClr val="FF0000"/>
                </a:solidFill>
                <a:latin typeface="Arial" pitchFamily="34" charset="0"/>
                <a:cs typeface="Arial" pitchFamily="34" charset="0"/>
              </a:rPr>
              <a:t>)</a:t>
            </a:r>
            <a:endParaRPr lang="en-GB" sz="2600" dirty="0">
              <a:solidFill>
                <a:srgbClr val="FF0000"/>
              </a:solidFill>
              <a:latin typeface="Arial" pitchFamily="34" charset="0"/>
              <a:cs typeface="Arial" pitchFamily="34" charset="0"/>
            </a:endParaRPr>
          </a:p>
          <a:p>
            <a:pPr marL="457200" indent="-457200" algn="just" eaLnBrk="1" fontAlgn="auto" hangingPunct="1">
              <a:spcAft>
                <a:spcPts val="600"/>
              </a:spcAft>
              <a:buFont typeface="Arial" pitchFamily="34" charset="0"/>
              <a:buAutoNum type="alphaLcParenR"/>
              <a:defRPr/>
            </a:pPr>
            <a:r>
              <a:rPr lang="en-GB" sz="2600" dirty="0" err="1">
                <a:latin typeface="Arial" pitchFamily="34" charset="0"/>
                <a:cs typeface="Arial" pitchFamily="34" charset="0"/>
              </a:rPr>
              <a:t>Hướng</a:t>
            </a:r>
            <a:r>
              <a:rPr lang="en-GB" sz="2600" dirty="0">
                <a:latin typeface="Arial" pitchFamily="34" charset="0"/>
                <a:cs typeface="Arial" pitchFamily="34" charset="0"/>
              </a:rPr>
              <a:t> </a:t>
            </a:r>
            <a:r>
              <a:rPr lang="en-GB" sz="2600" dirty="0" err="1">
                <a:latin typeface="Arial" pitchFamily="34" charset="0"/>
                <a:cs typeface="Arial" pitchFamily="34" charset="0"/>
              </a:rPr>
              <a:t>dẫn</a:t>
            </a:r>
            <a:r>
              <a:rPr lang="en-GB" sz="2600" dirty="0">
                <a:latin typeface="Arial" pitchFamily="34" charset="0"/>
                <a:cs typeface="Arial" pitchFamily="34" charset="0"/>
              </a:rPr>
              <a:t> </a:t>
            </a:r>
            <a:r>
              <a:rPr lang="en-GB" sz="2600" dirty="0" err="1">
                <a:latin typeface="Arial" pitchFamily="34" charset="0"/>
                <a:cs typeface="Arial" pitchFamily="34" charset="0"/>
              </a:rPr>
              <a:t>gia</a:t>
            </a:r>
            <a:r>
              <a:rPr lang="en-GB" sz="2600" dirty="0">
                <a:latin typeface="Arial" pitchFamily="34" charset="0"/>
                <a:cs typeface="Arial" pitchFamily="34" charset="0"/>
              </a:rPr>
              <a:t> </a:t>
            </a:r>
            <a:r>
              <a:rPr lang="en-GB" sz="2600" dirty="0" err="1">
                <a:latin typeface="Arial" pitchFamily="34" charset="0"/>
                <a:cs typeface="Arial" pitchFamily="34" charset="0"/>
              </a:rPr>
              <a:t>đình</a:t>
            </a:r>
            <a:r>
              <a:rPr lang="en-GB" sz="2600" dirty="0">
                <a:latin typeface="Arial" pitchFamily="34" charset="0"/>
                <a:cs typeface="Arial" pitchFamily="34" charset="0"/>
              </a:rPr>
              <a:t> ng</a:t>
            </a:r>
            <a:r>
              <a:rPr lang="vi-VN" sz="2600" dirty="0">
                <a:latin typeface="Arial" pitchFamily="34" charset="0"/>
                <a:cs typeface="Arial" pitchFamily="34" charset="0"/>
              </a:rPr>
              <a:t>ư</a:t>
            </a:r>
            <a:r>
              <a:rPr lang="en-GB" sz="2600" dirty="0" err="1">
                <a:latin typeface="Arial" pitchFamily="34" charset="0"/>
                <a:cs typeface="Arial" pitchFamily="34" charset="0"/>
              </a:rPr>
              <a:t>ời</a:t>
            </a:r>
            <a:r>
              <a:rPr lang="en-GB" sz="2600" dirty="0">
                <a:latin typeface="Arial" pitchFamily="34" charset="0"/>
                <a:cs typeface="Arial" pitchFamily="34" charset="0"/>
              </a:rPr>
              <a:t> đ</a:t>
            </a:r>
            <a:r>
              <a:rPr lang="vi-VN" sz="2600" dirty="0">
                <a:latin typeface="Arial" pitchFamily="34" charset="0"/>
                <a:cs typeface="Arial" pitchFamily="34" charset="0"/>
              </a:rPr>
              <a:t>ư</a:t>
            </a:r>
            <a:r>
              <a:rPr lang="en-GB" sz="2600" dirty="0" err="1">
                <a:latin typeface="Arial" pitchFamily="34" charset="0"/>
                <a:cs typeface="Arial" pitchFamily="34" charset="0"/>
              </a:rPr>
              <a:t>ợc</a:t>
            </a:r>
            <a:r>
              <a:rPr lang="en-GB" sz="2600" dirty="0">
                <a:latin typeface="Arial" pitchFamily="34" charset="0"/>
                <a:cs typeface="Arial" pitchFamily="34" charset="0"/>
              </a:rPr>
              <a:t> </a:t>
            </a:r>
            <a:r>
              <a:rPr lang="en-GB" sz="2600" dirty="0" err="1">
                <a:latin typeface="Arial" pitchFamily="34" charset="0"/>
                <a:cs typeface="Arial" pitchFamily="34" charset="0"/>
              </a:rPr>
              <a:t>cách</a:t>
            </a:r>
            <a:r>
              <a:rPr lang="en-GB" sz="2600" dirty="0">
                <a:latin typeface="Arial" pitchFamily="34" charset="0"/>
                <a:cs typeface="Arial" pitchFamily="34" charset="0"/>
              </a:rPr>
              <a:t> </a:t>
            </a:r>
            <a:r>
              <a:rPr lang="en-GB" sz="2600" dirty="0" err="1">
                <a:latin typeface="Arial" pitchFamily="34" charset="0"/>
                <a:cs typeface="Arial" pitchFamily="34" charset="0"/>
              </a:rPr>
              <a:t>ly</a:t>
            </a:r>
            <a:r>
              <a:rPr lang="en-GB" sz="2600" dirty="0">
                <a:latin typeface="Arial" pitchFamily="34" charset="0"/>
                <a:cs typeface="Arial" pitchFamily="34" charset="0"/>
              </a:rPr>
              <a:t>, ng</a:t>
            </a:r>
            <a:r>
              <a:rPr lang="vi-VN" sz="2600" dirty="0">
                <a:latin typeface="Arial" pitchFamily="34" charset="0"/>
                <a:cs typeface="Arial" pitchFamily="34" charset="0"/>
              </a:rPr>
              <a:t>ư</a:t>
            </a:r>
            <a:r>
              <a:rPr lang="en-GB" sz="2600" dirty="0" err="1">
                <a:latin typeface="Arial" pitchFamily="34" charset="0"/>
                <a:cs typeface="Arial" pitchFamily="34" charset="0"/>
              </a:rPr>
              <a:t>ời</a:t>
            </a:r>
            <a:r>
              <a:rPr lang="en-GB" sz="2600" dirty="0">
                <a:latin typeface="Arial" pitchFamily="34" charset="0"/>
                <a:cs typeface="Arial" pitchFamily="34" charset="0"/>
              </a:rPr>
              <a:t> </a:t>
            </a:r>
            <a:r>
              <a:rPr lang="en-GB" sz="2600" dirty="0" err="1">
                <a:latin typeface="Arial" pitchFamily="34" charset="0"/>
                <a:cs typeface="Arial" pitchFamily="34" charset="0"/>
              </a:rPr>
              <a:t>quản</a:t>
            </a:r>
            <a:r>
              <a:rPr lang="en-GB" sz="2600" dirty="0">
                <a:latin typeface="Arial" pitchFamily="34" charset="0"/>
                <a:cs typeface="Arial" pitchFamily="34" charset="0"/>
              </a:rPr>
              <a:t> </a:t>
            </a:r>
            <a:r>
              <a:rPr lang="en-GB" sz="2600" dirty="0" err="1">
                <a:latin typeface="Arial" pitchFamily="34" charset="0"/>
                <a:cs typeface="Arial" pitchFamily="34" charset="0"/>
              </a:rPr>
              <a:t>lý</a:t>
            </a:r>
            <a:r>
              <a:rPr lang="en-GB" sz="2600" dirty="0">
                <a:latin typeface="Arial" pitchFamily="34" charset="0"/>
                <a:cs typeface="Arial" pitchFamily="34" charset="0"/>
              </a:rPr>
              <a:t> n</a:t>
            </a:r>
            <a:r>
              <a:rPr lang="vi-VN" sz="2600" dirty="0">
                <a:latin typeface="Arial" pitchFamily="34" charset="0"/>
                <a:cs typeface="Arial" pitchFamily="34" charset="0"/>
              </a:rPr>
              <a:t>ơ</a:t>
            </a:r>
            <a:r>
              <a:rPr lang="en-GB" sz="2600" dirty="0" err="1">
                <a:latin typeface="Arial" pitchFamily="34" charset="0"/>
                <a:cs typeface="Arial" pitchFamily="34" charset="0"/>
              </a:rPr>
              <a:t>i</a:t>
            </a:r>
            <a:r>
              <a:rPr lang="en-GB" sz="2600" dirty="0">
                <a:latin typeface="Arial" pitchFamily="34" charset="0"/>
                <a:cs typeface="Arial" pitchFamily="34" charset="0"/>
              </a:rPr>
              <a:t> l</a:t>
            </a:r>
            <a:r>
              <a:rPr lang="vi-VN" sz="2600" dirty="0">
                <a:latin typeface="Arial" pitchFamily="34" charset="0"/>
                <a:cs typeface="Arial" pitchFamily="34" charset="0"/>
              </a:rPr>
              <a:t>ư</a:t>
            </a:r>
            <a:r>
              <a:rPr lang="en-GB" sz="2600" dirty="0">
                <a:latin typeface="Arial" pitchFamily="34" charset="0"/>
                <a:cs typeface="Arial" pitchFamily="34" charset="0"/>
              </a:rPr>
              <a:t>u </a:t>
            </a:r>
            <a:r>
              <a:rPr lang="en-GB" sz="2600" dirty="0" err="1">
                <a:latin typeface="Arial" pitchFamily="34" charset="0"/>
                <a:cs typeface="Arial" pitchFamily="34" charset="0"/>
              </a:rPr>
              <a:t>trú</a:t>
            </a:r>
            <a:r>
              <a:rPr lang="en-GB" sz="2600" dirty="0">
                <a:latin typeface="Arial" pitchFamily="34" charset="0"/>
                <a:cs typeface="Arial" pitchFamily="34" charset="0"/>
              </a:rPr>
              <a:t> </a:t>
            </a:r>
            <a:r>
              <a:rPr lang="en-GB" sz="2600" dirty="0" err="1">
                <a:latin typeface="Arial" pitchFamily="34" charset="0"/>
                <a:cs typeface="Arial" pitchFamily="34" charset="0"/>
              </a:rPr>
              <a:t>cách</a:t>
            </a:r>
            <a:r>
              <a:rPr lang="en-GB" sz="2600" dirty="0">
                <a:latin typeface="Arial" pitchFamily="34" charset="0"/>
                <a:cs typeface="Arial" pitchFamily="34" charset="0"/>
              </a:rPr>
              <a:t> </a:t>
            </a:r>
            <a:r>
              <a:rPr lang="en-GB" sz="2600" dirty="0" err="1" smtClean="0">
                <a:latin typeface="Arial" pitchFamily="34" charset="0"/>
                <a:cs typeface="Arial" pitchFamily="34" charset="0"/>
              </a:rPr>
              <a:t>vệ</a:t>
            </a:r>
            <a:r>
              <a:rPr lang="en-GB" sz="2600" dirty="0" smtClean="0">
                <a:latin typeface="Arial" pitchFamily="34" charset="0"/>
                <a:cs typeface="Arial" pitchFamily="34" charset="0"/>
              </a:rPr>
              <a:t> </a:t>
            </a:r>
            <a:r>
              <a:rPr lang="en-GB" sz="2600" dirty="0" err="1" smtClean="0">
                <a:latin typeface="Arial" pitchFamily="34" charset="0"/>
                <a:cs typeface="Arial" pitchFamily="34" charset="0"/>
              </a:rPr>
              <a:t>sinh</a:t>
            </a:r>
            <a:r>
              <a:rPr lang="en-GB" sz="2600" dirty="0" smtClean="0">
                <a:latin typeface="Arial" pitchFamily="34" charset="0"/>
                <a:cs typeface="Arial" pitchFamily="34" charset="0"/>
              </a:rPr>
              <a:t> </a:t>
            </a:r>
            <a:r>
              <a:rPr lang="en-GB" sz="2600" dirty="0" err="1" smtClean="0">
                <a:latin typeface="Arial" pitchFamily="34" charset="0"/>
                <a:cs typeface="Arial" pitchFamily="34" charset="0"/>
              </a:rPr>
              <a:t>phòng</a:t>
            </a:r>
            <a:r>
              <a:rPr lang="en-GB" sz="2600" dirty="0" smtClean="0">
                <a:latin typeface="Arial" pitchFamily="34" charset="0"/>
                <a:cs typeface="Arial" pitchFamily="34" charset="0"/>
              </a:rPr>
              <a:t> </a:t>
            </a:r>
            <a:r>
              <a:rPr lang="en-GB" sz="2600" dirty="0" err="1" smtClean="0">
                <a:latin typeface="Arial" pitchFamily="34" charset="0"/>
                <a:cs typeface="Arial" pitchFamily="34" charset="0"/>
              </a:rPr>
              <a:t>bệnh</a:t>
            </a:r>
            <a:r>
              <a:rPr lang="en-GB" sz="2600" dirty="0" smtClean="0">
                <a:latin typeface="Arial" pitchFamily="34" charset="0"/>
                <a:cs typeface="Arial" pitchFamily="34" charset="0"/>
              </a:rPr>
              <a:t> n</a:t>
            </a:r>
            <a:r>
              <a:rPr lang="vi-VN" sz="2600" dirty="0">
                <a:latin typeface="Arial" pitchFamily="34" charset="0"/>
                <a:cs typeface="Arial" pitchFamily="34" charset="0"/>
              </a:rPr>
              <a:t>ơ</a:t>
            </a:r>
            <a:r>
              <a:rPr lang="en-GB" sz="2600" err="1">
                <a:latin typeface="Arial" pitchFamily="34" charset="0"/>
                <a:cs typeface="Arial" pitchFamily="34" charset="0"/>
              </a:rPr>
              <a:t>i</a:t>
            </a:r>
            <a:r>
              <a:rPr lang="en-GB" sz="2600">
                <a:latin typeface="Arial" pitchFamily="34" charset="0"/>
                <a:cs typeface="Arial" pitchFamily="34" charset="0"/>
              </a:rPr>
              <a:t> </a:t>
            </a:r>
            <a:r>
              <a:rPr lang="en-GB" sz="2600" smtClean="0">
                <a:latin typeface="Arial" pitchFamily="34" charset="0"/>
                <a:cs typeface="Arial" pitchFamily="34" charset="0"/>
              </a:rPr>
              <a:t>ở</a:t>
            </a:r>
            <a:r>
              <a:rPr lang="vi-VN" sz="2600" smtClean="0">
                <a:latin typeface="Arial" pitchFamily="34" charset="0"/>
                <a:cs typeface="Arial" pitchFamily="34" charset="0"/>
              </a:rPr>
              <a:t>.</a:t>
            </a:r>
            <a:endParaRPr lang="en-GB" sz="2600" dirty="0" smtClean="0">
              <a:latin typeface="Arial" pitchFamily="34" charset="0"/>
              <a:cs typeface="Arial" pitchFamily="34" charset="0"/>
            </a:endParaRPr>
          </a:p>
          <a:p>
            <a:pPr marL="457200" indent="-457200" algn="just" eaLnBrk="1" fontAlgn="auto" hangingPunct="1">
              <a:spcAft>
                <a:spcPts val="600"/>
              </a:spcAft>
              <a:buFont typeface="Arial" pitchFamily="34" charset="0"/>
              <a:buAutoNum type="alphaLcParenR"/>
              <a:defRPr/>
            </a:pPr>
            <a:r>
              <a:rPr lang="en-GB" sz="2600" dirty="0" err="1">
                <a:latin typeface="Arial" pitchFamily="34" charset="0"/>
                <a:cs typeface="Arial" pitchFamily="34" charset="0"/>
              </a:rPr>
              <a:t>Thực</a:t>
            </a:r>
            <a:r>
              <a:rPr lang="en-GB" sz="2600" dirty="0">
                <a:latin typeface="Arial" pitchFamily="34" charset="0"/>
                <a:cs typeface="Arial" pitchFamily="34" charset="0"/>
              </a:rPr>
              <a:t> </a:t>
            </a:r>
            <a:r>
              <a:rPr lang="en-GB" sz="2600" dirty="0" err="1">
                <a:latin typeface="Arial" pitchFamily="34" charset="0"/>
                <a:cs typeface="Arial" pitchFamily="34" charset="0"/>
              </a:rPr>
              <a:t>hiện</a:t>
            </a:r>
            <a:r>
              <a:rPr lang="en-GB" sz="2600" dirty="0">
                <a:latin typeface="Arial" pitchFamily="34" charset="0"/>
                <a:cs typeface="Arial" pitchFamily="34" charset="0"/>
              </a:rPr>
              <a:t> </a:t>
            </a:r>
            <a:r>
              <a:rPr lang="en-GB" sz="2600" dirty="0" err="1" smtClean="0">
                <a:latin typeface="Arial" pitchFamily="34" charset="0"/>
                <a:cs typeface="Arial" pitchFamily="34" charset="0"/>
              </a:rPr>
              <a:t>nghiêm</a:t>
            </a:r>
            <a:r>
              <a:rPr lang="en-GB" sz="2600" dirty="0" smtClean="0">
                <a:latin typeface="Arial" pitchFamily="34" charset="0"/>
                <a:cs typeface="Arial" pitchFamily="34" charset="0"/>
              </a:rPr>
              <a:t> </a:t>
            </a:r>
            <a:r>
              <a:rPr lang="en-GB" sz="2600" dirty="0" err="1" smtClean="0">
                <a:latin typeface="Arial" pitchFamily="34" charset="0"/>
                <a:cs typeface="Arial" pitchFamily="34" charset="0"/>
              </a:rPr>
              <a:t>chỉnh</a:t>
            </a:r>
            <a:r>
              <a:rPr lang="en-GB" sz="2600" dirty="0" smtClean="0">
                <a:latin typeface="Arial" pitchFamily="34" charset="0"/>
                <a:cs typeface="Arial" pitchFamily="34" charset="0"/>
              </a:rPr>
              <a:t> </a:t>
            </a:r>
            <a:r>
              <a:rPr lang="en-GB" sz="2600" dirty="0" err="1" smtClean="0">
                <a:latin typeface="Arial" pitchFamily="34" charset="0"/>
                <a:cs typeface="Arial" pitchFamily="34" charset="0"/>
              </a:rPr>
              <a:t>các</a:t>
            </a:r>
            <a:r>
              <a:rPr lang="en-GB" sz="2600" dirty="0" smtClean="0">
                <a:latin typeface="Arial" pitchFamily="34" charset="0"/>
                <a:cs typeface="Arial" pitchFamily="34" charset="0"/>
              </a:rPr>
              <a:t> </a:t>
            </a:r>
            <a:r>
              <a:rPr lang="en-GB" sz="2600" dirty="0" err="1">
                <a:latin typeface="Arial" pitchFamily="34" charset="0"/>
                <a:cs typeface="Arial" pitchFamily="34" charset="0"/>
              </a:rPr>
              <a:t>quy</a:t>
            </a:r>
            <a:r>
              <a:rPr lang="en-GB" sz="2600" dirty="0">
                <a:latin typeface="Arial" pitchFamily="34" charset="0"/>
                <a:cs typeface="Arial" pitchFamily="34" charset="0"/>
              </a:rPr>
              <a:t> </a:t>
            </a:r>
            <a:r>
              <a:rPr lang="en-GB" sz="2600" dirty="0" err="1">
                <a:latin typeface="Arial" pitchFamily="34" charset="0"/>
                <a:cs typeface="Arial" pitchFamily="34" charset="0"/>
              </a:rPr>
              <a:t>định</a:t>
            </a:r>
            <a:r>
              <a:rPr lang="en-GB" sz="2600" dirty="0">
                <a:latin typeface="Arial" pitchFamily="34" charset="0"/>
                <a:cs typeface="Arial" pitchFamily="34" charset="0"/>
              </a:rPr>
              <a:t> </a:t>
            </a:r>
            <a:r>
              <a:rPr lang="en-GB" sz="2600" dirty="0" err="1">
                <a:latin typeface="Arial" pitchFamily="34" charset="0"/>
                <a:cs typeface="Arial" pitchFamily="34" charset="0"/>
              </a:rPr>
              <a:t>phòng</a:t>
            </a:r>
            <a:r>
              <a:rPr lang="en-GB" sz="2600" dirty="0">
                <a:latin typeface="Arial" pitchFamily="34" charset="0"/>
                <a:cs typeface="Arial" pitchFamily="34" charset="0"/>
              </a:rPr>
              <a:t> </a:t>
            </a:r>
            <a:r>
              <a:rPr lang="en-GB" sz="2600" dirty="0" err="1">
                <a:latin typeface="Arial" pitchFamily="34" charset="0"/>
                <a:cs typeface="Arial" pitchFamily="34" charset="0"/>
              </a:rPr>
              <a:t>chống</a:t>
            </a:r>
            <a:r>
              <a:rPr lang="en-GB" sz="2600" dirty="0">
                <a:latin typeface="Arial" pitchFamily="34" charset="0"/>
                <a:cs typeface="Arial" pitchFamily="34" charset="0"/>
              </a:rPr>
              <a:t> </a:t>
            </a:r>
            <a:r>
              <a:rPr lang="en-GB" sz="2600" dirty="0" err="1">
                <a:latin typeface="Arial" pitchFamily="34" charset="0"/>
                <a:cs typeface="Arial" pitchFamily="34" charset="0"/>
              </a:rPr>
              <a:t>lây</a:t>
            </a:r>
            <a:r>
              <a:rPr lang="en-GB" sz="2600" dirty="0">
                <a:latin typeface="Arial" pitchFamily="34" charset="0"/>
                <a:cs typeface="Arial" pitchFamily="34" charset="0"/>
              </a:rPr>
              <a:t> </a:t>
            </a:r>
            <a:r>
              <a:rPr lang="en-GB" sz="2600" dirty="0" err="1">
                <a:latin typeface="Arial" pitchFamily="34" charset="0"/>
                <a:cs typeface="Arial" pitchFamily="34" charset="0"/>
              </a:rPr>
              <a:t>nhiễm</a:t>
            </a:r>
            <a:r>
              <a:rPr lang="en-GB" sz="2600" dirty="0">
                <a:latin typeface="Arial" pitchFamily="34" charset="0"/>
                <a:cs typeface="Arial" pitchFamily="34" charset="0"/>
              </a:rPr>
              <a:t> </a:t>
            </a:r>
            <a:r>
              <a:rPr lang="en-GB" sz="2600" dirty="0" err="1">
                <a:latin typeface="Arial" pitchFamily="34" charset="0"/>
                <a:cs typeface="Arial" pitchFamily="34" charset="0"/>
              </a:rPr>
              <a:t>cho</a:t>
            </a:r>
            <a:r>
              <a:rPr lang="en-GB" sz="2600" dirty="0">
                <a:latin typeface="Arial" pitchFamily="34" charset="0"/>
                <a:cs typeface="Arial" pitchFamily="34" charset="0"/>
              </a:rPr>
              <a:t> </a:t>
            </a:r>
            <a:r>
              <a:rPr lang="en-GB" sz="2600" dirty="0" err="1">
                <a:latin typeface="Arial" pitchFamily="34" charset="0"/>
                <a:cs typeface="Arial" pitchFamily="34" charset="0"/>
              </a:rPr>
              <a:t>cán</a:t>
            </a:r>
            <a:r>
              <a:rPr lang="en-GB" sz="2600" dirty="0">
                <a:latin typeface="Arial" pitchFamily="34" charset="0"/>
                <a:cs typeface="Arial" pitchFamily="34" charset="0"/>
              </a:rPr>
              <a:t> </a:t>
            </a:r>
            <a:r>
              <a:rPr lang="en-GB" sz="2600" dirty="0" err="1">
                <a:latin typeface="Arial" pitchFamily="34" charset="0"/>
                <a:cs typeface="Arial" pitchFamily="34" charset="0"/>
              </a:rPr>
              <a:t>bộ</a:t>
            </a:r>
            <a:r>
              <a:rPr lang="en-GB" sz="2600" dirty="0">
                <a:latin typeface="Arial" pitchFamily="34" charset="0"/>
                <a:cs typeface="Arial" pitchFamily="34" charset="0"/>
              </a:rPr>
              <a:t> Y </a:t>
            </a:r>
            <a:r>
              <a:rPr lang="en-GB" sz="2600" dirty="0" err="1">
                <a:latin typeface="Arial" pitchFamily="34" charset="0"/>
                <a:cs typeface="Arial" pitchFamily="34" charset="0"/>
              </a:rPr>
              <a:t>tế</a:t>
            </a:r>
            <a:r>
              <a:rPr lang="en-GB" sz="2600" dirty="0">
                <a:latin typeface="Arial" pitchFamily="34" charset="0"/>
                <a:cs typeface="Arial" pitchFamily="34" charset="0"/>
              </a:rPr>
              <a:t> </a:t>
            </a:r>
            <a:r>
              <a:rPr lang="en-GB" sz="2600" dirty="0" err="1">
                <a:latin typeface="Arial" pitchFamily="34" charset="0"/>
                <a:cs typeface="Arial" pitchFamily="34" charset="0"/>
              </a:rPr>
              <a:t>theo</a:t>
            </a:r>
            <a:r>
              <a:rPr lang="en-GB" sz="2600" dirty="0">
                <a:latin typeface="Arial" pitchFamily="34" charset="0"/>
                <a:cs typeface="Arial" pitchFamily="34" charset="0"/>
              </a:rPr>
              <a:t> </a:t>
            </a:r>
            <a:r>
              <a:rPr lang="en-GB" sz="2600" dirty="0" err="1">
                <a:latin typeface="Arial" pitchFamily="34" charset="0"/>
                <a:cs typeface="Arial" pitchFamily="34" charset="0"/>
              </a:rPr>
              <a:t>quy</a:t>
            </a:r>
            <a:r>
              <a:rPr lang="en-GB" sz="2600" dirty="0">
                <a:latin typeface="Arial" pitchFamily="34" charset="0"/>
                <a:cs typeface="Arial" pitchFamily="34" charset="0"/>
              </a:rPr>
              <a:t> </a:t>
            </a:r>
            <a:r>
              <a:rPr lang="en-GB" sz="2600" dirty="0" err="1">
                <a:latin typeface="Arial" pitchFamily="34" charset="0"/>
                <a:cs typeface="Arial" pitchFamily="34" charset="0"/>
              </a:rPr>
              <a:t>định</a:t>
            </a:r>
            <a:r>
              <a:rPr lang="en-GB" sz="2600" dirty="0" smtClean="0">
                <a:latin typeface="Arial" pitchFamily="34" charset="0"/>
                <a:cs typeface="Arial" pitchFamily="34" charset="0"/>
              </a:rPr>
              <a:t>.</a:t>
            </a:r>
            <a:endParaRPr lang="en-GB" sz="2600" dirty="0">
              <a:latin typeface="Arial" pitchFamily="34" charset="0"/>
              <a:cs typeface="Arial" pitchFamily="34" charset="0"/>
            </a:endParaRPr>
          </a:p>
          <a:p>
            <a:pPr marL="0" indent="0" algn="just" eaLnBrk="1" fontAlgn="auto" hangingPunct="1">
              <a:spcAft>
                <a:spcPts val="600"/>
              </a:spcAft>
              <a:buFont typeface="Arial" pitchFamily="34" charset="0"/>
              <a:buNone/>
              <a:defRPr/>
            </a:pPr>
            <a:endParaRPr lang="pt-BR" sz="2600" dirty="0">
              <a:latin typeface="+mj-lt"/>
            </a:endParaRPr>
          </a:p>
        </p:txBody>
      </p:sp>
    </p:spTree>
    <p:extLst>
      <p:ext uri="{BB962C8B-B14F-4D97-AF65-F5344CB8AC3E}">
        <p14:creationId xmlns:p14="http://schemas.microsoft.com/office/powerpoint/2010/main" xmlns="" val="19307364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214422"/>
            <a:ext cx="8501122" cy="5286412"/>
          </a:xfrm>
        </p:spPr>
        <p:txBody>
          <a:bodyPr rtlCol="0">
            <a:noAutofit/>
          </a:bodyPr>
          <a:lstStyle/>
          <a:p>
            <a:pPr marL="457200" indent="-457200" algn="just" eaLnBrk="1" fontAlgn="auto" hangingPunct="1">
              <a:spcAft>
                <a:spcPts val="600"/>
              </a:spcAft>
              <a:buAutoNum type="alphaLcParenR" startAt="7"/>
              <a:defRPr/>
            </a:pPr>
            <a:r>
              <a:rPr lang="en-GB" sz="2400" smtClean="0">
                <a:latin typeface="Arial" pitchFamily="34" charset="0"/>
                <a:cs typeface="Arial" pitchFamily="34" charset="0"/>
              </a:rPr>
              <a:t>Hướng </a:t>
            </a:r>
            <a:r>
              <a:rPr lang="en-GB" sz="2400" dirty="0" err="1">
                <a:latin typeface="Arial" pitchFamily="34" charset="0"/>
                <a:cs typeface="Arial" pitchFamily="34" charset="0"/>
              </a:rPr>
              <a:t>dẫn</a:t>
            </a:r>
            <a:r>
              <a:rPr lang="en-GB" sz="2400" dirty="0">
                <a:latin typeface="Arial" pitchFamily="34" charset="0"/>
                <a:cs typeface="Arial" pitchFamily="34" charset="0"/>
              </a:rPr>
              <a:t> </a:t>
            </a:r>
            <a:r>
              <a:rPr lang="en-GB" sz="2400" dirty="0" err="1">
                <a:latin typeface="Arial" pitchFamily="34" charset="0"/>
                <a:cs typeface="Arial" pitchFamily="34" charset="0"/>
              </a:rPr>
              <a:t>người</a:t>
            </a:r>
            <a:r>
              <a:rPr lang="en-GB" sz="2400" dirty="0">
                <a:latin typeface="Arial" pitchFamily="34" charset="0"/>
                <a:cs typeface="Arial" pitchFamily="34" charset="0"/>
              </a:rPr>
              <a:t> đ</a:t>
            </a:r>
            <a:r>
              <a:rPr lang="vi-VN" sz="2400" dirty="0">
                <a:latin typeface="Arial" pitchFamily="34" charset="0"/>
                <a:cs typeface="Arial" pitchFamily="34" charset="0"/>
              </a:rPr>
              <a:t>ư</a:t>
            </a:r>
            <a:r>
              <a:rPr lang="en-GB" sz="2400" dirty="0" err="1">
                <a:latin typeface="Arial" pitchFamily="34" charset="0"/>
                <a:cs typeface="Arial" pitchFamily="34" charset="0"/>
              </a:rPr>
              <a:t>ợc</a:t>
            </a:r>
            <a:r>
              <a:rPr lang="en-GB" sz="2400" dirty="0">
                <a:latin typeface="Arial" pitchFamily="34" charset="0"/>
                <a:cs typeface="Arial" pitchFamily="34" charset="0"/>
              </a:rPr>
              <a:t> </a:t>
            </a:r>
            <a:r>
              <a:rPr lang="en-GB" sz="2400" dirty="0" err="1">
                <a:latin typeface="Arial" pitchFamily="34" charset="0"/>
                <a:cs typeface="Arial" pitchFamily="34" charset="0"/>
              </a:rPr>
              <a:t>cách</a:t>
            </a:r>
            <a:r>
              <a:rPr lang="en-GB" sz="2400" dirty="0">
                <a:latin typeface="Arial" pitchFamily="34" charset="0"/>
                <a:cs typeface="Arial" pitchFamily="34" charset="0"/>
              </a:rPr>
              <a:t> </a:t>
            </a:r>
            <a:r>
              <a:rPr lang="en-GB" sz="2400" dirty="0" err="1">
                <a:latin typeface="Arial" pitchFamily="34" charset="0"/>
                <a:cs typeface="Arial" pitchFamily="34" charset="0"/>
              </a:rPr>
              <a:t>ly</a:t>
            </a:r>
            <a:r>
              <a:rPr lang="en-GB" sz="2400" dirty="0">
                <a:latin typeface="Arial" pitchFamily="34" charset="0"/>
                <a:cs typeface="Arial" pitchFamily="34" charset="0"/>
              </a:rPr>
              <a:t> thu </a:t>
            </a:r>
            <a:r>
              <a:rPr lang="en-GB" sz="2400" dirty="0" err="1">
                <a:latin typeface="Arial" pitchFamily="34" charset="0"/>
                <a:cs typeface="Arial" pitchFamily="34" charset="0"/>
              </a:rPr>
              <a:t>gom</a:t>
            </a:r>
            <a:r>
              <a:rPr lang="en-GB" sz="2400" dirty="0">
                <a:latin typeface="Arial" pitchFamily="34" charset="0"/>
                <a:cs typeface="Arial" pitchFamily="34" charset="0"/>
              </a:rPr>
              <a:t> </a:t>
            </a:r>
            <a:r>
              <a:rPr lang="en-GB" sz="2400" dirty="0" err="1">
                <a:latin typeface="Arial" pitchFamily="34" charset="0"/>
                <a:cs typeface="Arial" pitchFamily="34" charset="0"/>
              </a:rPr>
              <a:t>riêng</a:t>
            </a:r>
            <a:r>
              <a:rPr lang="en-GB" sz="2400" dirty="0">
                <a:latin typeface="Arial" pitchFamily="34" charset="0"/>
                <a:cs typeface="Arial" pitchFamily="34" charset="0"/>
              </a:rPr>
              <a:t> </a:t>
            </a:r>
            <a:r>
              <a:rPr lang="en-GB" sz="2400" dirty="0" err="1">
                <a:latin typeface="Arial" pitchFamily="34" charset="0"/>
                <a:cs typeface="Arial" pitchFamily="34" charset="0"/>
              </a:rPr>
              <a:t>khẩu</a:t>
            </a:r>
            <a:r>
              <a:rPr lang="en-GB" sz="2400" dirty="0">
                <a:latin typeface="Arial" pitchFamily="34" charset="0"/>
                <a:cs typeface="Arial" pitchFamily="34" charset="0"/>
              </a:rPr>
              <a:t> </a:t>
            </a:r>
            <a:r>
              <a:rPr lang="en-GB" sz="2400" dirty="0" err="1">
                <a:latin typeface="Arial" pitchFamily="34" charset="0"/>
                <a:cs typeface="Arial" pitchFamily="34" charset="0"/>
              </a:rPr>
              <a:t>trang</a:t>
            </a:r>
            <a:r>
              <a:rPr lang="en-GB" sz="2400" dirty="0">
                <a:latin typeface="Arial" pitchFamily="34" charset="0"/>
                <a:cs typeface="Arial" pitchFamily="34" charset="0"/>
              </a:rPr>
              <a:t>, </a:t>
            </a:r>
            <a:r>
              <a:rPr lang="en-GB" sz="2400" dirty="0" err="1">
                <a:latin typeface="Arial" pitchFamily="34" charset="0"/>
                <a:cs typeface="Arial" pitchFamily="34" charset="0"/>
              </a:rPr>
              <a:t>khăn</a:t>
            </a:r>
            <a:r>
              <a:rPr lang="en-GB" sz="2400" dirty="0">
                <a:latin typeface="Arial" pitchFamily="34" charset="0"/>
                <a:cs typeface="Arial" pitchFamily="34" charset="0"/>
              </a:rPr>
              <a:t>, </a:t>
            </a:r>
            <a:r>
              <a:rPr lang="en-GB" sz="2400" dirty="0" err="1">
                <a:latin typeface="Arial" pitchFamily="34" charset="0"/>
                <a:cs typeface="Arial" pitchFamily="34" charset="0"/>
              </a:rPr>
              <a:t>giấy</a:t>
            </a:r>
            <a:r>
              <a:rPr lang="en-GB" sz="2400" dirty="0">
                <a:latin typeface="Arial" pitchFamily="34" charset="0"/>
                <a:cs typeface="Arial" pitchFamily="34" charset="0"/>
              </a:rPr>
              <a:t> </a:t>
            </a:r>
            <a:r>
              <a:rPr lang="en-GB" sz="2400" dirty="0" err="1">
                <a:latin typeface="Arial" pitchFamily="34" charset="0"/>
                <a:cs typeface="Arial" pitchFamily="34" charset="0"/>
              </a:rPr>
              <a:t>lau</a:t>
            </a:r>
            <a:r>
              <a:rPr lang="en-GB" sz="2400" dirty="0">
                <a:latin typeface="Arial" pitchFamily="34" charset="0"/>
                <a:cs typeface="Arial" pitchFamily="34" charset="0"/>
              </a:rPr>
              <a:t> </a:t>
            </a:r>
            <a:r>
              <a:rPr lang="en-GB" sz="2400" dirty="0" err="1">
                <a:latin typeface="Arial" pitchFamily="34" charset="0"/>
                <a:cs typeface="Arial" pitchFamily="34" charset="0"/>
              </a:rPr>
              <a:t>mũi</a:t>
            </a:r>
            <a:r>
              <a:rPr lang="en-GB" sz="2400" dirty="0">
                <a:latin typeface="Arial" pitchFamily="34" charset="0"/>
                <a:cs typeface="Arial" pitchFamily="34" charset="0"/>
              </a:rPr>
              <a:t> </a:t>
            </a:r>
            <a:r>
              <a:rPr lang="en-GB" sz="2400" dirty="0" err="1">
                <a:latin typeface="Arial" pitchFamily="34" charset="0"/>
                <a:cs typeface="Arial" pitchFamily="34" charset="0"/>
              </a:rPr>
              <a:t>miệng</a:t>
            </a:r>
            <a:r>
              <a:rPr lang="en-GB" sz="2400" dirty="0">
                <a:latin typeface="Arial" pitchFamily="34" charset="0"/>
                <a:cs typeface="Arial" pitchFamily="34" charset="0"/>
              </a:rPr>
              <a:t> </a:t>
            </a:r>
            <a:r>
              <a:rPr lang="en-GB" sz="2400" dirty="0" err="1">
                <a:latin typeface="Arial" pitchFamily="34" charset="0"/>
                <a:cs typeface="Arial" pitchFamily="34" charset="0"/>
              </a:rPr>
              <a:t>đã</a:t>
            </a:r>
            <a:r>
              <a:rPr lang="en-GB" sz="2400" dirty="0">
                <a:latin typeface="Arial" pitchFamily="34" charset="0"/>
                <a:cs typeface="Arial" pitchFamily="34" charset="0"/>
              </a:rPr>
              <a:t> qua </a:t>
            </a:r>
            <a:r>
              <a:rPr lang="en-GB" sz="2400" dirty="0" err="1">
                <a:latin typeface="Arial" pitchFamily="34" charset="0"/>
                <a:cs typeface="Arial" pitchFamily="34" charset="0"/>
              </a:rPr>
              <a:t>sử</a:t>
            </a:r>
            <a:r>
              <a:rPr lang="en-GB" sz="2400" dirty="0">
                <a:latin typeface="Arial" pitchFamily="34" charset="0"/>
                <a:cs typeface="Arial" pitchFamily="34" charset="0"/>
              </a:rPr>
              <a:t> </a:t>
            </a:r>
            <a:r>
              <a:rPr lang="en-GB" sz="2400" dirty="0" err="1">
                <a:latin typeface="Arial" pitchFamily="34" charset="0"/>
                <a:cs typeface="Arial" pitchFamily="34" charset="0"/>
              </a:rPr>
              <a:t>dụng</a:t>
            </a:r>
            <a:r>
              <a:rPr lang="en-GB" sz="2400" dirty="0">
                <a:latin typeface="Arial" pitchFamily="34" charset="0"/>
                <a:cs typeface="Arial" pitchFamily="34" charset="0"/>
              </a:rPr>
              <a:t> </a:t>
            </a:r>
            <a:r>
              <a:rPr lang="en-GB" sz="2400" dirty="0" err="1">
                <a:latin typeface="Arial" pitchFamily="34" charset="0"/>
                <a:cs typeface="Arial" pitchFamily="34" charset="0"/>
              </a:rPr>
              <a:t>vào</a:t>
            </a:r>
            <a:r>
              <a:rPr lang="en-GB" sz="2400" dirty="0">
                <a:latin typeface="Arial" pitchFamily="34" charset="0"/>
                <a:cs typeface="Arial" pitchFamily="34" charset="0"/>
              </a:rPr>
              <a:t> </a:t>
            </a:r>
            <a:r>
              <a:rPr lang="en-GB" sz="2400" dirty="0" err="1">
                <a:latin typeface="Arial" pitchFamily="34" charset="0"/>
                <a:cs typeface="Arial" pitchFamily="34" charset="0"/>
              </a:rPr>
              <a:t>túi</a:t>
            </a:r>
            <a:r>
              <a:rPr lang="en-GB" sz="2400" dirty="0">
                <a:latin typeface="Arial" pitchFamily="34" charset="0"/>
                <a:cs typeface="Arial" pitchFamily="34" charset="0"/>
              </a:rPr>
              <a:t> </a:t>
            </a:r>
            <a:r>
              <a:rPr lang="en-GB" sz="2400" dirty="0" err="1">
                <a:latin typeface="Arial" pitchFamily="34" charset="0"/>
                <a:cs typeface="Arial" pitchFamily="34" charset="0"/>
              </a:rPr>
              <a:t>đựng</a:t>
            </a:r>
            <a:r>
              <a:rPr lang="en-GB" sz="2400" dirty="0">
                <a:latin typeface="Arial" pitchFamily="34" charset="0"/>
                <a:cs typeface="Arial" pitchFamily="34" charset="0"/>
              </a:rPr>
              <a:t> </a:t>
            </a:r>
            <a:r>
              <a:rPr lang="en-GB" sz="2400" dirty="0" err="1">
                <a:latin typeface="Arial" pitchFamily="34" charset="0"/>
                <a:cs typeface="Arial" pitchFamily="34" charset="0"/>
              </a:rPr>
              <a:t>rác</a:t>
            </a:r>
            <a:r>
              <a:rPr lang="en-GB" sz="2400" dirty="0">
                <a:latin typeface="Arial" pitchFamily="34" charset="0"/>
                <a:cs typeface="Arial" pitchFamily="34" charset="0"/>
              </a:rPr>
              <a:t> </a:t>
            </a:r>
            <a:r>
              <a:rPr lang="en-GB" sz="2400" dirty="0" err="1">
                <a:latin typeface="Arial" pitchFamily="34" charset="0"/>
                <a:cs typeface="Arial" pitchFamily="34" charset="0"/>
              </a:rPr>
              <a:t>thải</a:t>
            </a:r>
            <a:r>
              <a:rPr lang="en-GB" sz="2400" dirty="0">
                <a:latin typeface="Arial" pitchFamily="34" charset="0"/>
                <a:cs typeface="Arial" pitchFamily="34" charset="0"/>
              </a:rPr>
              <a:t> </a:t>
            </a:r>
            <a:r>
              <a:rPr lang="en-GB" sz="2400" dirty="0" err="1">
                <a:latin typeface="Arial" pitchFamily="34" charset="0"/>
                <a:cs typeface="Arial" pitchFamily="34" charset="0"/>
              </a:rPr>
              <a:t>để</a:t>
            </a:r>
            <a:r>
              <a:rPr lang="en-GB" sz="2400" dirty="0">
                <a:latin typeface="Arial" pitchFamily="34" charset="0"/>
                <a:cs typeface="Arial" pitchFamily="34" charset="0"/>
              </a:rPr>
              <a:t> </a:t>
            </a:r>
            <a:r>
              <a:rPr lang="en-GB" sz="2400" dirty="0" err="1">
                <a:latin typeface="Arial" pitchFamily="34" charset="0"/>
                <a:cs typeface="Arial" pitchFamily="34" charset="0"/>
              </a:rPr>
              <a:t>gọn</a:t>
            </a:r>
            <a:r>
              <a:rPr lang="en-GB" sz="2400" dirty="0">
                <a:latin typeface="Arial" pitchFamily="34" charset="0"/>
                <a:cs typeface="Arial" pitchFamily="34" charset="0"/>
              </a:rPr>
              <a:t> </a:t>
            </a:r>
            <a:r>
              <a:rPr lang="en-GB" sz="2400" dirty="0" err="1">
                <a:latin typeface="Arial" pitchFamily="34" charset="0"/>
                <a:cs typeface="Arial" pitchFamily="34" charset="0"/>
              </a:rPr>
              <a:t>vào</a:t>
            </a:r>
            <a:r>
              <a:rPr lang="en-GB" sz="2400" dirty="0">
                <a:latin typeface="Arial" pitchFamily="34" charset="0"/>
                <a:cs typeface="Arial" pitchFamily="34" charset="0"/>
              </a:rPr>
              <a:t> </a:t>
            </a:r>
            <a:r>
              <a:rPr lang="en-GB" sz="2400" dirty="0" err="1">
                <a:latin typeface="Arial" pitchFamily="34" charset="0"/>
                <a:cs typeface="Arial" pitchFamily="34" charset="0"/>
              </a:rPr>
              <a:t>góc</a:t>
            </a:r>
            <a:r>
              <a:rPr lang="en-GB" sz="2400" dirty="0">
                <a:latin typeface="Arial" pitchFamily="34" charset="0"/>
                <a:cs typeface="Arial" pitchFamily="34" charset="0"/>
              </a:rPr>
              <a:t> </a:t>
            </a:r>
            <a:r>
              <a:rPr lang="en-GB" sz="2400" dirty="0" err="1">
                <a:latin typeface="Arial" pitchFamily="34" charset="0"/>
                <a:cs typeface="Arial" pitchFamily="34" charset="0"/>
              </a:rPr>
              <a:t>phòng</a:t>
            </a:r>
            <a:r>
              <a:rPr lang="en-GB" sz="2400">
                <a:latin typeface="Arial" pitchFamily="34" charset="0"/>
                <a:cs typeface="Arial" pitchFamily="34" charset="0"/>
              </a:rPr>
              <a:t>. </a:t>
            </a:r>
            <a:endParaRPr lang="vi-VN" sz="2400" smtClean="0">
              <a:latin typeface="Arial" pitchFamily="34" charset="0"/>
              <a:cs typeface="Arial" pitchFamily="34" charset="0"/>
            </a:endParaRPr>
          </a:p>
          <a:p>
            <a:pPr marL="457200" indent="-457200" algn="just" eaLnBrk="1" fontAlgn="auto" hangingPunct="1">
              <a:spcAft>
                <a:spcPts val="600"/>
              </a:spcAft>
              <a:buAutoNum type="alphaLcParenR" startAt="7"/>
              <a:defRPr/>
            </a:pPr>
            <a:r>
              <a:rPr lang="vi-VN" sz="2400" smtClean="0">
                <a:latin typeface="Arial" pitchFamily="34" charset="0"/>
                <a:cs typeface="Arial" pitchFamily="34" charset="0"/>
                <a:sym typeface="Wingdings" panose="05000000000000000000" pitchFamily="2" charset="2"/>
              </a:rPr>
              <a:t>K</a:t>
            </a:r>
            <a:r>
              <a:rPr lang="en-GB" sz="2400" smtClean="0">
                <a:latin typeface="Arial" pitchFamily="34" charset="0"/>
                <a:cs typeface="Arial" pitchFamily="34" charset="0"/>
                <a:sym typeface="Wingdings" panose="05000000000000000000" pitchFamily="2" charset="2"/>
              </a:rPr>
              <a:t>huyến </a:t>
            </a:r>
            <a:r>
              <a:rPr lang="en-GB" sz="2400" dirty="0" err="1">
                <a:latin typeface="Arial" pitchFamily="34" charset="0"/>
                <a:cs typeface="Arial" pitchFamily="34" charset="0"/>
                <a:sym typeface="Wingdings" panose="05000000000000000000" pitchFamily="2" charset="2"/>
              </a:rPr>
              <a:t>cáo</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phòng</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bệnh</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cho</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gia</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đình</a:t>
            </a:r>
            <a:r>
              <a:rPr lang="en-GB" sz="2400" dirty="0">
                <a:latin typeface="Arial" pitchFamily="34" charset="0"/>
                <a:cs typeface="Arial" pitchFamily="34" charset="0"/>
                <a:sym typeface="Wingdings" panose="05000000000000000000" pitchFamily="2" charset="2"/>
              </a:rPr>
              <a:t>, ng</a:t>
            </a:r>
            <a:r>
              <a:rPr lang="vi-VN" sz="2400" dirty="0">
                <a:latin typeface="Arial" pitchFamily="34" charset="0"/>
                <a:cs typeface="Arial" pitchFamily="34" charset="0"/>
                <a:sym typeface="Wingdings" panose="05000000000000000000" pitchFamily="2" charset="2"/>
              </a:rPr>
              <a:t>ư</a:t>
            </a:r>
            <a:r>
              <a:rPr lang="en-GB" sz="2400" dirty="0" err="1">
                <a:latin typeface="Arial" pitchFamily="34" charset="0"/>
                <a:cs typeface="Arial" pitchFamily="34" charset="0"/>
                <a:sym typeface="Wingdings" panose="05000000000000000000" pitchFamily="2" charset="2"/>
              </a:rPr>
              <a:t>ời</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quản</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lý</a:t>
            </a:r>
            <a:r>
              <a:rPr lang="en-GB" sz="2400" dirty="0">
                <a:latin typeface="Arial" pitchFamily="34" charset="0"/>
                <a:cs typeface="Arial" pitchFamily="34" charset="0"/>
                <a:sym typeface="Wingdings" panose="05000000000000000000" pitchFamily="2" charset="2"/>
              </a:rPr>
              <a:t> n</a:t>
            </a:r>
            <a:r>
              <a:rPr lang="vi-VN" sz="2400" dirty="0">
                <a:latin typeface="Arial" pitchFamily="34" charset="0"/>
                <a:cs typeface="Arial" pitchFamily="34" charset="0"/>
                <a:sym typeface="Wingdings" panose="05000000000000000000" pitchFamily="2" charset="2"/>
              </a:rPr>
              <a:t>ơ</a:t>
            </a:r>
            <a:r>
              <a:rPr lang="en-GB" sz="2400" dirty="0" err="1">
                <a:latin typeface="Arial" pitchFamily="34" charset="0"/>
                <a:cs typeface="Arial" pitchFamily="34" charset="0"/>
                <a:sym typeface="Wingdings" panose="05000000000000000000" pitchFamily="2" charset="2"/>
              </a:rPr>
              <a:t>i</a:t>
            </a:r>
            <a:r>
              <a:rPr lang="en-GB" sz="2400" dirty="0">
                <a:latin typeface="Arial" pitchFamily="34" charset="0"/>
                <a:cs typeface="Arial" pitchFamily="34" charset="0"/>
                <a:sym typeface="Wingdings" panose="05000000000000000000" pitchFamily="2" charset="2"/>
              </a:rPr>
              <a:t> l</a:t>
            </a:r>
            <a:r>
              <a:rPr lang="vi-VN" sz="2400" dirty="0">
                <a:latin typeface="Arial" pitchFamily="34" charset="0"/>
                <a:cs typeface="Arial" pitchFamily="34" charset="0"/>
                <a:sym typeface="Wingdings" panose="05000000000000000000" pitchFamily="2" charset="2"/>
              </a:rPr>
              <a:t>ư</a:t>
            </a:r>
            <a:r>
              <a:rPr lang="en-GB" sz="2400" dirty="0">
                <a:latin typeface="Arial" pitchFamily="34" charset="0"/>
                <a:cs typeface="Arial" pitchFamily="34" charset="0"/>
                <a:sym typeface="Wingdings" panose="05000000000000000000" pitchFamily="2" charset="2"/>
              </a:rPr>
              <a:t>u </a:t>
            </a:r>
            <a:r>
              <a:rPr lang="en-GB" sz="2400" dirty="0" err="1">
                <a:latin typeface="Arial" pitchFamily="34" charset="0"/>
                <a:cs typeface="Arial" pitchFamily="34" charset="0"/>
                <a:sym typeface="Wingdings" panose="05000000000000000000" pitchFamily="2" charset="2"/>
              </a:rPr>
              <a:t>trú</a:t>
            </a:r>
            <a:r>
              <a:rPr lang="en-GB" sz="2400" dirty="0">
                <a:latin typeface="Arial" pitchFamily="34" charset="0"/>
                <a:cs typeface="Arial" pitchFamily="34" charset="0"/>
                <a:sym typeface="Wingdings" panose="05000000000000000000" pitchFamily="2" charset="2"/>
              </a:rPr>
              <a:t>.</a:t>
            </a:r>
          </a:p>
          <a:p>
            <a:pPr marL="457200" indent="-457200" algn="just" eaLnBrk="1" fontAlgn="auto" hangingPunct="1">
              <a:spcAft>
                <a:spcPts val="600"/>
              </a:spcAft>
              <a:buAutoNum type="alphaLcParenR" startAt="7"/>
              <a:defRPr/>
            </a:pPr>
            <a:r>
              <a:rPr lang="vi-VN" sz="2400" smtClean="0">
                <a:latin typeface="Arial" pitchFamily="34" charset="0"/>
                <a:cs typeface="Arial" pitchFamily="34" charset="0"/>
                <a:sym typeface="Wingdings" panose="05000000000000000000" pitchFamily="2" charset="2"/>
              </a:rPr>
              <a:t>Phốihợp v</a:t>
            </a:r>
            <a:r>
              <a:rPr lang="en-GB" sz="2400" smtClean="0">
                <a:latin typeface="Arial" pitchFamily="34" charset="0"/>
                <a:cs typeface="Arial" pitchFamily="34" charset="0"/>
                <a:sym typeface="Wingdings" panose="05000000000000000000" pitchFamily="2" charset="2"/>
              </a:rPr>
              <a:t>ận </a:t>
            </a:r>
            <a:r>
              <a:rPr lang="en-GB" sz="2400" dirty="0" err="1">
                <a:latin typeface="Arial" pitchFamily="34" charset="0"/>
                <a:cs typeface="Arial" pitchFamily="34" charset="0"/>
                <a:sym typeface="Wingdings" panose="05000000000000000000" pitchFamily="2" charset="2"/>
              </a:rPr>
              <a:t>chuyển</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bệnh</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nhân</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nếu</a:t>
            </a:r>
            <a:r>
              <a:rPr lang="en-GB" sz="2400" dirty="0">
                <a:latin typeface="Arial" pitchFamily="34" charset="0"/>
                <a:cs typeface="Arial" pitchFamily="34" charset="0"/>
                <a:sym typeface="Wingdings" panose="05000000000000000000" pitchFamily="2" charset="2"/>
              </a:rPr>
              <a:t> ng</a:t>
            </a:r>
            <a:r>
              <a:rPr lang="vi-VN" sz="2400" dirty="0">
                <a:latin typeface="Arial" pitchFamily="34" charset="0"/>
                <a:cs typeface="Arial" pitchFamily="34" charset="0"/>
                <a:sym typeface="Wingdings" panose="05000000000000000000" pitchFamily="2" charset="2"/>
              </a:rPr>
              <a:t>ư</a:t>
            </a:r>
            <a:r>
              <a:rPr lang="en-GB" sz="2400" dirty="0" err="1">
                <a:latin typeface="Arial" pitchFamily="34" charset="0"/>
                <a:cs typeface="Arial" pitchFamily="34" charset="0"/>
                <a:sym typeface="Wingdings" panose="05000000000000000000" pitchFamily="2" charset="2"/>
              </a:rPr>
              <a:t>ời</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cách</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ly</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có</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biểu</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hiện</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mắc</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bệnh</a:t>
            </a:r>
            <a:r>
              <a:rPr lang="en-GB" sz="2400" dirty="0">
                <a:latin typeface="Arial" pitchFamily="34" charset="0"/>
                <a:cs typeface="Arial" pitchFamily="34" charset="0"/>
                <a:sym typeface="Wingdings" panose="05000000000000000000" pitchFamily="2" charset="2"/>
              </a:rPr>
              <a:t>.</a:t>
            </a:r>
          </a:p>
          <a:p>
            <a:pPr marL="457200" indent="-457200" algn="just" eaLnBrk="1" fontAlgn="auto" hangingPunct="1">
              <a:spcAft>
                <a:spcPts val="600"/>
              </a:spcAft>
              <a:buAutoNum type="alphaLcParenR" startAt="11"/>
              <a:defRPr/>
            </a:pPr>
            <a:r>
              <a:rPr lang="en-GB" sz="2400" dirty="0" err="1">
                <a:latin typeface="Arial" pitchFamily="34" charset="0"/>
                <a:cs typeface="Arial" pitchFamily="34" charset="0"/>
                <a:sym typeface="Wingdings" panose="05000000000000000000" pitchFamily="2" charset="2"/>
              </a:rPr>
              <a:t>Ứng</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xử</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tận</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tình</a:t>
            </a:r>
            <a:r>
              <a:rPr lang="en-GB" sz="2400" dirty="0">
                <a:latin typeface="Arial" pitchFamily="34" charset="0"/>
                <a:cs typeface="Arial" pitchFamily="34" charset="0"/>
                <a:sym typeface="Wingdings" panose="05000000000000000000" pitchFamily="2" charset="2"/>
              </a:rPr>
              <a:t>, chia </a:t>
            </a:r>
            <a:r>
              <a:rPr lang="en-GB" sz="2400" dirty="0" err="1">
                <a:latin typeface="Arial" pitchFamily="34" charset="0"/>
                <a:cs typeface="Arial" pitchFamily="34" charset="0"/>
                <a:sym typeface="Wingdings" panose="05000000000000000000" pitchFamily="2" charset="2"/>
              </a:rPr>
              <a:t>sẻ</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động</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viên</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và</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giúp</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đỡ</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người</a:t>
            </a:r>
            <a:r>
              <a:rPr lang="en-GB" sz="2400" dirty="0">
                <a:latin typeface="Arial" pitchFamily="34" charset="0"/>
                <a:cs typeface="Arial" pitchFamily="34" charset="0"/>
                <a:sym typeface="Wingdings" panose="05000000000000000000" pitchFamily="2" charset="2"/>
              </a:rPr>
              <a:t> đ</a:t>
            </a:r>
            <a:r>
              <a:rPr lang="vi-VN" sz="2400" dirty="0">
                <a:latin typeface="Arial" pitchFamily="34" charset="0"/>
                <a:cs typeface="Arial" pitchFamily="34" charset="0"/>
                <a:sym typeface="Wingdings" panose="05000000000000000000" pitchFamily="2" charset="2"/>
              </a:rPr>
              <a:t>ư</a:t>
            </a:r>
            <a:r>
              <a:rPr lang="en-GB" sz="2400" dirty="0" err="1">
                <a:latin typeface="Arial" pitchFamily="34" charset="0"/>
                <a:cs typeface="Arial" pitchFamily="34" charset="0"/>
                <a:sym typeface="Wingdings" panose="05000000000000000000" pitchFamily="2" charset="2"/>
              </a:rPr>
              <a:t>ợc</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cách</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ly</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khi</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thực</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hiện</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nhiệm</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vụ</a:t>
            </a:r>
            <a:r>
              <a:rPr lang="en-GB" sz="2400" dirty="0">
                <a:latin typeface="Arial" pitchFamily="34" charset="0"/>
                <a:cs typeface="Arial" pitchFamily="34" charset="0"/>
                <a:sym typeface="Wingdings" panose="05000000000000000000" pitchFamily="2" charset="2"/>
              </a:rPr>
              <a:t>.</a:t>
            </a:r>
          </a:p>
          <a:p>
            <a:pPr marL="457200" indent="-457200" algn="just" eaLnBrk="1" fontAlgn="auto" hangingPunct="1">
              <a:spcAft>
                <a:spcPts val="600"/>
              </a:spcAft>
              <a:buAutoNum type="alphaLcParenR" startAt="11"/>
              <a:defRPr/>
            </a:pPr>
            <a:r>
              <a:rPr lang="en-GB" sz="2400" dirty="0" err="1">
                <a:latin typeface="Arial" pitchFamily="34" charset="0"/>
                <a:cs typeface="Arial" pitchFamily="34" charset="0"/>
                <a:sym typeface="Wingdings" panose="05000000000000000000" pitchFamily="2" charset="2"/>
              </a:rPr>
              <a:t>Báo</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cáo</a:t>
            </a:r>
            <a:r>
              <a:rPr lang="en-GB" sz="2400" dirty="0">
                <a:latin typeface="Arial" pitchFamily="34" charset="0"/>
                <a:cs typeface="Arial" pitchFamily="34" charset="0"/>
                <a:sym typeface="Wingdings" panose="05000000000000000000" pitchFamily="2" charset="2"/>
              </a:rPr>
              <a:t> kết </a:t>
            </a:r>
            <a:r>
              <a:rPr lang="en-GB" sz="2400" dirty="0" err="1">
                <a:latin typeface="Arial" pitchFamily="34" charset="0"/>
                <a:cs typeface="Arial" pitchFamily="34" charset="0"/>
                <a:sym typeface="Wingdings" panose="05000000000000000000" pitchFamily="2" charset="2"/>
              </a:rPr>
              <a:t>quả</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cuối</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cùng</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cho</a:t>
            </a:r>
            <a:r>
              <a:rPr lang="en-GB" sz="2400" dirty="0">
                <a:latin typeface="Arial" pitchFamily="34" charset="0"/>
                <a:cs typeface="Arial" pitchFamily="34" charset="0"/>
                <a:sym typeface="Wingdings" panose="05000000000000000000" pitchFamily="2" charset="2"/>
              </a:rPr>
              <a:t> y </a:t>
            </a:r>
            <a:r>
              <a:rPr lang="en-GB" sz="2400" dirty="0" err="1">
                <a:latin typeface="Arial" pitchFamily="34" charset="0"/>
                <a:cs typeface="Arial" pitchFamily="34" charset="0"/>
                <a:sym typeface="Wingdings" panose="05000000000000000000" pitchFamily="2" charset="2"/>
              </a:rPr>
              <a:t>tế</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tuyến</a:t>
            </a:r>
            <a:r>
              <a:rPr lang="en-GB" sz="2400" dirty="0">
                <a:latin typeface="Arial" pitchFamily="34" charset="0"/>
                <a:cs typeface="Arial" pitchFamily="34" charset="0"/>
                <a:sym typeface="Wingdings" panose="05000000000000000000" pitchFamily="2" charset="2"/>
              </a:rPr>
              <a:t> </a:t>
            </a:r>
            <a:r>
              <a:rPr lang="en-GB" sz="2400" err="1">
                <a:latin typeface="Arial" pitchFamily="34" charset="0"/>
                <a:cs typeface="Arial" pitchFamily="34" charset="0"/>
                <a:sym typeface="Wingdings" panose="05000000000000000000" pitchFamily="2" charset="2"/>
              </a:rPr>
              <a:t>huyện</a:t>
            </a:r>
            <a:r>
              <a:rPr lang="en-GB" sz="2400">
                <a:latin typeface="Arial" pitchFamily="34" charset="0"/>
                <a:cs typeface="Arial" pitchFamily="34" charset="0"/>
                <a:sym typeface="Wingdings" panose="05000000000000000000" pitchFamily="2" charset="2"/>
              </a:rPr>
              <a:t> </a:t>
            </a:r>
            <a:r>
              <a:rPr lang="en-GB" sz="2400" smtClean="0">
                <a:latin typeface="Arial" pitchFamily="34" charset="0"/>
                <a:cs typeface="Arial" pitchFamily="34" charset="0"/>
                <a:sym typeface="Wingdings" panose="05000000000000000000" pitchFamily="2" charset="2"/>
              </a:rPr>
              <a:t>sau </a:t>
            </a:r>
            <a:r>
              <a:rPr lang="en-GB" sz="2400" dirty="0" err="1">
                <a:latin typeface="Arial" pitchFamily="34" charset="0"/>
                <a:cs typeface="Arial" pitchFamily="34" charset="0"/>
                <a:sym typeface="Wingdings" panose="05000000000000000000" pitchFamily="2" charset="2"/>
              </a:rPr>
              <a:t>khi</a:t>
            </a:r>
            <a:r>
              <a:rPr lang="en-GB" sz="2400" dirty="0">
                <a:latin typeface="Arial" pitchFamily="34" charset="0"/>
                <a:cs typeface="Arial" pitchFamily="34" charset="0"/>
                <a:sym typeface="Wingdings" panose="05000000000000000000" pitchFamily="2" charset="2"/>
              </a:rPr>
              <a:t> kết </a:t>
            </a:r>
            <a:r>
              <a:rPr lang="en-GB" sz="2400" dirty="0" err="1">
                <a:latin typeface="Arial" pitchFamily="34" charset="0"/>
                <a:cs typeface="Arial" pitchFamily="34" charset="0"/>
                <a:sym typeface="Wingdings" panose="05000000000000000000" pitchFamily="2" charset="2"/>
              </a:rPr>
              <a:t>thúc</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thời</a:t>
            </a:r>
            <a:r>
              <a:rPr lang="en-GB" sz="2400" dirty="0">
                <a:latin typeface="Arial" pitchFamily="34" charset="0"/>
                <a:cs typeface="Arial" pitchFamily="34" charset="0"/>
                <a:sym typeface="Wingdings" panose="05000000000000000000" pitchFamily="2" charset="2"/>
              </a:rPr>
              <a:t> </a:t>
            </a:r>
            <a:r>
              <a:rPr lang="en-GB" sz="2400" dirty="0" err="1">
                <a:latin typeface="Arial" pitchFamily="34" charset="0"/>
                <a:cs typeface="Arial" pitchFamily="34" charset="0"/>
                <a:sym typeface="Wingdings" panose="05000000000000000000" pitchFamily="2" charset="2"/>
              </a:rPr>
              <a:t>gian</a:t>
            </a:r>
            <a:r>
              <a:rPr lang="en-GB" sz="2400" dirty="0">
                <a:latin typeface="Arial" pitchFamily="34" charset="0"/>
                <a:cs typeface="Arial" pitchFamily="34" charset="0"/>
                <a:sym typeface="Wingdings" panose="05000000000000000000" pitchFamily="2" charset="2"/>
              </a:rPr>
              <a:t> </a:t>
            </a:r>
            <a:r>
              <a:rPr lang="en-GB" sz="2400" err="1">
                <a:latin typeface="Arial" pitchFamily="34" charset="0"/>
                <a:cs typeface="Arial" pitchFamily="34" charset="0"/>
                <a:sym typeface="Wingdings" panose="05000000000000000000" pitchFamily="2" charset="2"/>
              </a:rPr>
              <a:t>cách</a:t>
            </a:r>
            <a:r>
              <a:rPr lang="en-GB" sz="2400">
                <a:latin typeface="Arial" pitchFamily="34" charset="0"/>
                <a:cs typeface="Arial" pitchFamily="34" charset="0"/>
                <a:sym typeface="Wingdings" panose="05000000000000000000" pitchFamily="2" charset="2"/>
              </a:rPr>
              <a:t> </a:t>
            </a:r>
            <a:r>
              <a:rPr lang="en-GB" sz="2400" smtClean="0">
                <a:latin typeface="Arial" pitchFamily="34" charset="0"/>
                <a:cs typeface="Arial" pitchFamily="34" charset="0"/>
                <a:sym typeface="Wingdings" panose="05000000000000000000" pitchFamily="2" charset="2"/>
              </a:rPr>
              <a:t>ly.</a:t>
            </a:r>
            <a:endParaRPr lang="pt-BR" sz="2400" dirty="0">
              <a:latin typeface="Arial" pitchFamily="34" charset="0"/>
              <a:cs typeface="Arial" pitchFamily="34" charset="0"/>
            </a:endParaRPr>
          </a:p>
        </p:txBody>
      </p:sp>
      <p:sp>
        <p:nvSpPr>
          <p:cNvPr id="5" name="Title 3"/>
          <p:cNvSpPr>
            <a:spLocks noGrp="1"/>
          </p:cNvSpPr>
          <p:nvPr>
            <p:ph type="title"/>
          </p:nvPr>
        </p:nvSpPr>
        <p:spPr>
          <a:xfrm>
            <a:off x="457200" y="274638"/>
            <a:ext cx="8229600" cy="868346"/>
          </a:xfrm>
        </p:spPr>
        <p:txBody>
          <a:bodyPr/>
          <a:lstStyle/>
          <a:p>
            <a:r>
              <a:rPr lang="en-GB" b="1" smtClean="0"/>
              <a:t>Cán bộ Y tế</a:t>
            </a:r>
            <a:r>
              <a:rPr lang="vi-VN" b="1" smtClean="0"/>
              <a:t>:</a:t>
            </a:r>
            <a:endParaRPr lang="vi-VN"/>
          </a:p>
        </p:txBody>
      </p:sp>
    </p:spTree>
    <p:extLst>
      <p:ext uri="{BB962C8B-B14F-4D97-AF65-F5344CB8AC3E}">
        <p14:creationId xmlns:p14="http://schemas.microsoft.com/office/powerpoint/2010/main" xmlns="" val="3689570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0"/>
            <a:ext cx="8229600" cy="928670"/>
          </a:xfrm>
        </p:spPr>
        <p:txBody>
          <a:bodyPr/>
          <a:lstStyle/>
          <a:p>
            <a:r>
              <a:rPr lang="en-GB" sz="4000" b="1" smtClean="0">
                <a:latin typeface="Arial" pitchFamily="34" charset="0"/>
                <a:cs typeface="Arial" pitchFamily="34" charset="0"/>
              </a:rPr>
              <a:t>Ng</a:t>
            </a:r>
            <a:r>
              <a:rPr lang="vi-VN" sz="4000" b="1" smtClean="0">
                <a:latin typeface="Arial" pitchFamily="34" charset="0"/>
                <a:cs typeface="Arial" pitchFamily="34" charset="0"/>
              </a:rPr>
              <a:t>ư</a:t>
            </a:r>
            <a:r>
              <a:rPr lang="en-GB" sz="4000" b="1" smtClean="0">
                <a:latin typeface="Arial" pitchFamily="34" charset="0"/>
                <a:cs typeface="Arial" pitchFamily="34" charset="0"/>
              </a:rPr>
              <a:t>ời được cách ly</a:t>
            </a:r>
            <a:r>
              <a:rPr lang="vi-VN" sz="4000" b="1" smtClean="0">
                <a:latin typeface="Arial" pitchFamily="34" charset="0"/>
                <a:cs typeface="Arial" pitchFamily="34" charset="0"/>
              </a:rPr>
              <a:t> tại gia đình:</a:t>
            </a:r>
            <a:endParaRPr lang="vi-VN" sz="4000">
              <a:latin typeface="Arial" pitchFamily="34" charset="0"/>
              <a:cs typeface="Arial" pitchFamily="34" charset="0"/>
            </a:endParaRPr>
          </a:p>
        </p:txBody>
      </p:sp>
      <p:sp>
        <p:nvSpPr>
          <p:cNvPr id="3" name="Content Placeholder 2"/>
          <p:cNvSpPr>
            <a:spLocks noGrp="1"/>
          </p:cNvSpPr>
          <p:nvPr>
            <p:ph idx="1"/>
          </p:nvPr>
        </p:nvSpPr>
        <p:spPr>
          <a:xfrm>
            <a:off x="500034" y="1071546"/>
            <a:ext cx="8372476" cy="5572164"/>
          </a:xfrm>
        </p:spPr>
        <p:txBody>
          <a:bodyPr rtlCol="0">
            <a:noAutofit/>
          </a:bodyPr>
          <a:lstStyle/>
          <a:p>
            <a:pPr marL="457200" indent="-457200" algn="just" eaLnBrk="1" fontAlgn="auto" hangingPunct="1">
              <a:spcBef>
                <a:spcPts val="600"/>
              </a:spcBef>
              <a:spcAft>
                <a:spcPts val="0"/>
              </a:spcAft>
              <a:buFontTx/>
              <a:buChar char="-"/>
              <a:defRPr/>
            </a:pPr>
            <a:r>
              <a:rPr lang="en-GB" sz="2400" smtClean="0">
                <a:latin typeface="Arial" pitchFamily="34" charset="0"/>
                <a:cs typeface="Arial" pitchFamily="34" charset="0"/>
              </a:rPr>
              <a:t>Chấp </a:t>
            </a:r>
            <a:r>
              <a:rPr lang="en-GB" sz="2400" dirty="0" err="1">
                <a:latin typeface="Arial" pitchFamily="34" charset="0"/>
                <a:cs typeface="Arial" pitchFamily="34" charset="0"/>
              </a:rPr>
              <a:t>hành</a:t>
            </a:r>
            <a:r>
              <a:rPr lang="en-GB" sz="2400" dirty="0">
                <a:latin typeface="Arial" pitchFamily="34" charset="0"/>
                <a:cs typeface="Arial" pitchFamily="34" charset="0"/>
              </a:rPr>
              <a:t> </a:t>
            </a:r>
            <a:r>
              <a:rPr lang="en-GB" sz="2400" dirty="0" err="1">
                <a:latin typeface="Arial" pitchFamily="34" charset="0"/>
                <a:cs typeface="Arial" pitchFamily="34" charset="0"/>
              </a:rPr>
              <a:t>việc</a:t>
            </a:r>
            <a:r>
              <a:rPr lang="en-GB" sz="2400" dirty="0">
                <a:latin typeface="Arial" pitchFamily="34" charset="0"/>
                <a:cs typeface="Arial" pitchFamily="34" charset="0"/>
              </a:rPr>
              <a:t> </a:t>
            </a:r>
            <a:r>
              <a:rPr lang="en-GB" sz="2400" dirty="0" err="1">
                <a:latin typeface="Arial" pitchFamily="34" charset="0"/>
                <a:cs typeface="Arial" pitchFamily="34" charset="0"/>
              </a:rPr>
              <a:t>tự</a:t>
            </a:r>
            <a:r>
              <a:rPr lang="en-GB" sz="2400" dirty="0">
                <a:latin typeface="Arial" pitchFamily="34" charset="0"/>
                <a:cs typeface="Arial" pitchFamily="34" charset="0"/>
              </a:rPr>
              <a:t> </a:t>
            </a:r>
            <a:r>
              <a:rPr lang="en-GB" sz="2400" dirty="0" err="1">
                <a:latin typeface="Arial" pitchFamily="34" charset="0"/>
                <a:cs typeface="Arial" pitchFamily="34" charset="0"/>
              </a:rPr>
              <a:t>cách</a:t>
            </a:r>
            <a:r>
              <a:rPr lang="en-GB" sz="2400" dirty="0">
                <a:latin typeface="Arial" pitchFamily="34" charset="0"/>
                <a:cs typeface="Arial" pitchFamily="34" charset="0"/>
              </a:rPr>
              <a:t> </a:t>
            </a:r>
            <a:r>
              <a:rPr lang="en-GB" sz="2400" err="1">
                <a:latin typeface="Arial" pitchFamily="34" charset="0"/>
                <a:cs typeface="Arial" pitchFamily="34" charset="0"/>
              </a:rPr>
              <a:t>ly</a:t>
            </a:r>
            <a:r>
              <a:rPr lang="en-GB" sz="2400">
                <a:latin typeface="Arial" pitchFamily="34" charset="0"/>
                <a:cs typeface="Arial" pitchFamily="34" charset="0"/>
              </a:rPr>
              <a:t> </a:t>
            </a:r>
            <a:r>
              <a:rPr lang="en-GB" sz="2400" smtClean="0">
                <a:latin typeface="Arial" pitchFamily="34" charset="0"/>
                <a:cs typeface="Arial" pitchFamily="34" charset="0"/>
              </a:rPr>
              <a:t>theo </a:t>
            </a:r>
            <a:r>
              <a:rPr lang="en-GB" sz="2400" err="1">
                <a:latin typeface="Arial" pitchFamily="34" charset="0"/>
                <a:cs typeface="Arial" pitchFamily="34" charset="0"/>
              </a:rPr>
              <a:t>quy</a:t>
            </a:r>
            <a:r>
              <a:rPr lang="en-GB" sz="2400">
                <a:latin typeface="Arial" pitchFamily="34" charset="0"/>
                <a:cs typeface="Arial" pitchFamily="34" charset="0"/>
              </a:rPr>
              <a:t> </a:t>
            </a:r>
            <a:r>
              <a:rPr lang="en-GB" sz="2400" smtClean="0">
                <a:latin typeface="Arial" pitchFamily="34" charset="0"/>
                <a:cs typeface="Arial" pitchFamily="34" charset="0"/>
              </a:rPr>
              <a:t>định</a:t>
            </a:r>
            <a:r>
              <a:rPr lang="vi-VN" sz="2400" smtClean="0">
                <a:latin typeface="Arial" pitchFamily="34" charset="0"/>
                <a:cs typeface="Arial" pitchFamily="34" charset="0"/>
              </a:rPr>
              <a:t>.</a:t>
            </a:r>
          </a:p>
          <a:p>
            <a:pPr marL="457200" indent="-457200" algn="just" eaLnBrk="1" fontAlgn="auto" hangingPunct="1">
              <a:spcBef>
                <a:spcPts val="600"/>
              </a:spcBef>
              <a:spcAft>
                <a:spcPts val="0"/>
              </a:spcAft>
              <a:buFontTx/>
              <a:buChar char="-"/>
              <a:defRPr/>
            </a:pPr>
            <a:r>
              <a:rPr lang="en-GB" sz="2400" smtClean="0">
                <a:latin typeface="Arial" pitchFamily="34" charset="0"/>
                <a:cs typeface="Arial" pitchFamily="34" charset="0"/>
              </a:rPr>
              <a:t>Phòng </a:t>
            </a:r>
            <a:r>
              <a:rPr lang="en-GB" sz="2400" dirty="0" err="1">
                <a:latin typeface="Arial" pitchFamily="34" charset="0"/>
                <a:cs typeface="Arial" pitchFamily="34" charset="0"/>
              </a:rPr>
              <a:t>cách</a:t>
            </a:r>
            <a:r>
              <a:rPr lang="en-GB" sz="2400" dirty="0">
                <a:latin typeface="Arial" pitchFamily="34" charset="0"/>
                <a:cs typeface="Arial" pitchFamily="34" charset="0"/>
              </a:rPr>
              <a:t> </a:t>
            </a:r>
            <a:r>
              <a:rPr lang="en-GB" sz="2400" dirty="0" err="1">
                <a:latin typeface="Arial" pitchFamily="34" charset="0"/>
                <a:cs typeface="Arial" pitchFamily="34" charset="0"/>
              </a:rPr>
              <a:t>ly</a:t>
            </a:r>
            <a:r>
              <a:rPr lang="en-GB" sz="2400" dirty="0">
                <a:latin typeface="Arial" pitchFamily="34" charset="0"/>
                <a:cs typeface="Arial" pitchFamily="34" charset="0"/>
              </a:rPr>
              <a:t> </a:t>
            </a:r>
            <a:r>
              <a:rPr lang="en-GB" sz="2400" dirty="0" err="1">
                <a:latin typeface="Arial" pitchFamily="34" charset="0"/>
                <a:cs typeface="Arial" pitchFamily="34" charset="0"/>
              </a:rPr>
              <a:t>nên</a:t>
            </a:r>
            <a:r>
              <a:rPr lang="en-GB" sz="2400" dirty="0">
                <a:latin typeface="Arial" pitchFamily="34" charset="0"/>
                <a:cs typeface="Arial" pitchFamily="34" charset="0"/>
              </a:rPr>
              <a:t> </a:t>
            </a:r>
            <a:r>
              <a:rPr lang="en-GB" sz="2400" dirty="0" err="1">
                <a:latin typeface="Arial" pitchFamily="34" charset="0"/>
                <a:cs typeface="Arial" pitchFamily="34" charset="0"/>
              </a:rPr>
              <a:t>đảm</a:t>
            </a:r>
            <a:r>
              <a:rPr lang="en-GB" sz="2400" dirty="0">
                <a:latin typeface="Arial" pitchFamily="34" charset="0"/>
                <a:cs typeface="Arial" pitchFamily="34" charset="0"/>
              </a:rPr>
              <a:t> </a:t>
            </a:r>
            <a:r>
              <a:rPr lang="en-GB" sz="2400" dirty="0" err="1">
                <a:latin typeface="Arial" pitchFamily="34" charset="0"/>
                <a:cs typeface="Arial" pitchFamily="34" charset="0"/>
              </a:rPr>
              <a:t>bảo</a:t>
            </a:r>
            <a:r>
              <a:rPr lang="en-GB" sz="2400" dirty="0">
                <a:latin typeface="Arial" pitchFamily="34" charset="0"/>
                <a:cs typeface="Arial" pitchFamily="34" charset="0"/>
              </a:rPr>
              <a:t> thông </a:t>
            </a:r>
            <a:r>
              <a:rPr lang="en-GB" sz="2400" dirty="0" err="1">
                <a:latin typeface="Arial" pitchFamily="34" charset="0"/>
                <a:cs typeface="Arial" pitchFamily="34" charset="0"/>
              </a:rPr>
              <a:t>khí</a:t>
            </a:r>
            <a:r>
              <a:rPr lang="en-GB" sz="2400" dirty="0">
                <a:latin typeface="Arial" pitchFamily="34" charset="0"/>
                <a:cs typeface="Arial" pitchFamily="34" charset="0"/>
              </a:rPr>
              <a:t>, </a:t>
            </a:r>
            <a:r>
              <a:rPr lang="en-GB" sz="2400" dirty="0" err="1">
                <a:latin typeface="Arial" pitchFamily="34" charset="0"/>
                <a:cs typeface="Arial" pitchFamily="34" charset="0"/>
              </a:rPr>
              <a:t>thường</a:t>
            </a:r>
            <a:r>
              <a:rPr lang="en-GB" sz="2400" dirty="0">
                <a:latin typeface="Arial" pitchFamily="34" charset="0"/>
                <a:cs typeface="Arial" pitchFamily="34" charset="0"/>
              </a:rPr>
              <a:t> </a:t>
            </a:r>
            <a:r>
              <a:rPr lang="en-GB" sz="2400" dirty="0" err="1">
                <a:latin typeface="Arial" pitchFamily="34" charset="0"/>
                <a:cs typeface="Arial" pitchFamily="34" charset="0"/>
              </a:rPr>
              <a:t>xuyên</a:t>
            </a:r>
            <a:r>
              <a:rPr lang="en-GB" sz="2400" dirty="0">
                <a:latin typeface="Arial" pitchFamily="34" charset="0"/>
                <a:cs typeface="Arial" pitchFamily="34" charset="0"/>
              </a:rPr>
              <a:t> đ</a:t>
            </a:r>
            <a:r>
              <a:rPr lang="vi-VN" sz="2400" dirty="0">
                <a:latin typeface="Arial" pitchFamily="34" charset="0"/>
                <a:cs typeface="Arial" pitchFamily="34" charset="0"/>
              </a:rPr>
              <a:t>ư</a:t>
            </a:r>
            <a:r>
              <a:rPr lang="en-GB" sz="2400" dirty="0" err="1">
                <a:latin typeface="Arial" pitchFamily="34" charset="0"/>
                <a:cs typeface="Arial" pitchFamily="34" charset="0"/>
              </a:rPr>
              <a:t>ợc</a:t>
            </a:r>
            <a:r>
              <a:rPr lang="en-GB" sz="2400" dirty="0">
                <a:latin typeface="Arial" pitchFamily="34" charset="0"/>
                <a:cs typeface="Arial" pitchFamily="34" charset="0"/>
              </a:rPr>
              <a:t> </a:t>
            </a:r>
            <a:r>
              <a:rPr lang="en-GB" sz="2400" err="1">
                <a:latin typeface="Arial" pitchFamily="34" charset="0"/>
                <a:cs typeface="Arial" pitchFamily="34" charset="0"/>
              </a:rPr>
              <a:t>vệ</a:t>
            </a:r>
            <a:r>
              <a:rPr lang="en-GB" sz="2400">
                <a:latin typeface="Arial" pitchFamily="34" charset="0"/>
                <a:cs typeface="Arial" pitchFamily="34" charset="0"/>
              </a:rPr>
              <a:t> </a:t>
            </a:r>
            <a:r>
              <a:rPr lang="en-GB" sz="2400" smtClean="0">
                <a:latin typeface="Arial" pitchFamily="34" charset="0"/>
                <a:cs typeface="Arial" pitchFamily="34" charset="0"/>
              </a:rPr>
              <a:t>sinh.</a:t>
            </a:r>
            <a:endParaRPr lang="vi-VN" sz="2400" smtClean="0">
              <a:latin typeface="Arial" pitchFamily="34" charset="0"/>
              <a:cs typeface="Arial" pitchFamily="34" charset="0"/>
            </a:endParaRPr>
          </a:p>
          <a:p>
            <a:pPr marL="457200" indent="-457200" algn="just" eaLnBrk="1" fontAlgn="auto" hangingPunct="1">
              <a:spcBef>
                <a:spcPts val="600"/>
              </a:spcBef>
              <a:spcAft>
                <a:spcPts val="0"/>
              </a:spcAft>
              <a:buFontTx/>
              <a:buChar char="-"/>
              <a:defRPr/>
            </a:pPr>
            <a:r>
              <a:rPr lang="en-GB" sz="2400" smtClean="0">
                <a:latin typeface="Arial" pitchFamily="34" charset="0"/>
                <a:cs typeface="Arial" pitchFamily="34" charset="0"/>
              </a:rPr>
              <a:t>Tự </a:t>
            </a:r>
            <a:r>
              <a:rPr lang="en-GB" sz="2400" dirty="0" err="1">
                <a:latin typeface="Arial" pitchFamily="34" charset="0"/>
                <a:cs typeface="Arial" pitchFamily="34" charset="0"/>
              </a:rPr>
              <a:t>đo</a:t>
            </a:r>
            <a:r>
              <a:rPr lang="en-GB" sz="2400" dirty="0">
                <a:latin typeface="Arial" pitchFamily="34" charset="0"/>
                <a:cs typeface="Arial" pitchFamily="34" charset="0"/>
              </a:rPr>
              <a:t> </a:t>
            </a:r>
            <a:r>
              <a:rPr lang="en-GB" sz="2400" dirty="0" err="1" smtClean="0">
                <a:latin typeface="Arial" pitchFamily="34" charset="0"/>
                <a:cs typeface="Arial" pitchFamily="34" charset="0"/>
              </a:rPr>
              <a:t>thân</a:t>
            </a:r>
            <a:r>
              <a:rPr lang="en-GB" sz="2400" dirty="0" smtClean="0">
                <a:latin typeface="Arial" pitchFamily="34" charset="0"/>
                <a:cs typeface="Arial" pitchFamily="34" charset="0"/>
              </a:rPr>
              <a:t> </a:t>
            </a:r>
            <a:r>
              <a:rPr lang="en-GB" sz="2400" dirty="0" err="1">
                <a:latin typeface="Arial" pitchFamily="34" charset="0"/>
                <a:cs typeface="Arial" pitchFamily="34" charset="0"/>
              </a:rPr>
              <a:t>nhiệt</a:t>
            </a:r>
            <a:r>
              <a:rPr lang="en-GB" sz="2400" dirty="0">
                <a:latin typeface="Arial" pitchFamily="34" charset="0"/>
                <a:cs typeface="Arial" pitchFamily="34" charset="0"/>
              </a:rPr>
              <a:t> c</a:t>
            </a:r>
            <a:r>
              <a:rPr lang="vi-VN" sz="2400" dirty="0">
                <a:latin typeface="Arial" pitchFamily="34" charset="0"/>
                <a:cs typeface="Arial" pitchFamily="34" charset="0"/>
              </a:rPr>
              <a:t>ơ</a:t>
            </a:r>
            <a:r>
              <a:rPr lang="en-GB" sz="2400" dirty="0">
                <a:latin typeface="Arial" pitchFamily="34" charset="0"/>
                <a:cs typeface="Arial" pitchFamily="34" charset="0"/>
              </a:rPr>
              <a:t> </a:t>
            </a:r>
            <a:r>
              <a:rPr lang="en-GB" sz="2400" dirty="0" err="1">
                <a:latin typeface="Arial" pitchFamily="34" charset="0"/>
                <a:cs typeface="Arial" pitchFamily="34" charset="0"/>
              </a:rPr>
              <a:t>thể</a:t>
            </a:r>
            <a:r>
              <a:rPr lang="en-GB" sz="2400" dirty="0">
                <a:latin typeface="Arial" pitchFamily="34" charset="0"/>
                <a:cs typeface="Arial" pitchFamily="34" charset="0"/>
              </a:rPr>
              <a:t> </a:t>
            </a:r>
            <a:r>
              <a:rPr lang="en-GB" sz="2400" dirty="0" err="1">
                <a:latin typeface="Arial" pitchFamily="34" charset="0"/>
                <a:cs typeface="Arial" pitchFamily="34" charset="0"/>
              </a:rPr>
              <a:t>ít</a:t>
            </a:r>
            <a:r>
              <a:rPr lang="en-GB" sz="2400" dirty="0">
                <a:latin typeface="Arial" pitchFamily="34" charset="0"/>
                <a:cs typeface="Arial" pitchFamily="34" charset="0"/>
              </a:rPr>
              <a:t> </a:t>
            </a:r>
            <a:r>
              <a:rPr lang="en-GB" sz="2400" dirty="0" err="1">
                <a:latin typeface="Arial" pitchFamily="34" charset="0"/>
                <a:cs typeface="Arial" pitchFamily="34" charset="0"/>
              </a:rPr>
              <a:t>nhất</a:t>
            </a:r>
            <a:r>
              <a:rPr lang="en-GB" sz="2400" dirty="0">
                <a:latin typeface="Arial" pitchFamily="34" charset="0"/>
                <a:cs typeface="Arial" pitchFamily="34" charset="0"/>
              </a:rPr>
              <a:t> 2 </a:t>
            </a:r>
            <a:r>
              <a:rPr lang="en-GB" sz="2400" dirty="0" err="1" smtClean="0">
                <a:latin typeface="Arial" pitchFamily="34" charset="0"/>
                <a:cs typeface="Arial" pitchFamily="34" charset="0"/>
              </a:rPr>
              <a:t>lần</a:t>
            </a:r>
            <a:r>
              <a:rPr lang="en-GB" sz="2400" dirty="0" smtClean="0">
                <a:latin typeface="Arial" pitchFamily="34" charset="0"/>
                <a:cs typeface="Arial" pitchFamily="34" charset="0"/>
              </a:rPr>
              <a:t>/</a:t>
            </a:r>
            <a:r>
              <a:rPr lang="en-GB" sz="2400" dirty="0" err="1" smtClean="0">
                <a:latin typeface="Arial" pitchFamily="34" charset="0"/>
                <a:cs typeface="Arial" pitchFamily="34" charset="0"/>
              </a:rPr>
              <a:t>ngày</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sáng</a:t>
            </a:r>
            <a:r>
              <a:rPr lang="en-GB" sz="2400" dirty="0" smtClean="0">
                <a:latin typeface="Arial" pitchFamily="34" charset="0"/>
                <a:cs typeface="Arial" pitchFamily="34" charset="0"/>
              </a:rPr>
              <a:t>, </a:t>
            </a:r>
            <a:r>
              <a:rPr lang="en-GB" sz="2400" err="1" smtClean="0">
                <a:latin typeface="Arial" pitchFamily="34" charset="0"/>
                <a:cs typeface="Arial" pitchFamily="34" charset="0"/>
              </a:rPr>
              <a:t>chiều</a:t>
            </a:r>
            <a:r>
              <a:rPr lang="en-GB" sz="2400" smtClean="0">
                <a:latin typeface="Arial" pitchFamily="34" charset="0"/>
                <a:cs typeface="Arial" pitchFamily="34" charset="0"/>
              </a:rPr>
              <a:t>)</a:t>
            </a:r>
            <a:r>
              <a:rPr lang="vi-VN" sz="2400" smtClean="0">
                <a:latin typeface="Arial" pitchFamily="34" charset="0"/>
                <a:cs typeface="Arial" pitchFamily="34" charset="0"/>
              </a:rPr>
              <a:t>.</a:t>
            </a:r>
          </a:p>
          <a:p>
            <a:pPr marL="457200" indent="-457200" algn="just" eaLnBrk="1" fontAlgn="auto" hangingPunct="1">
              <a:spcBef>
                <a:spcPts val="600"/>
              </a:spcBef>
              <a:spcAft>
                <a:spcPts val="0"/>
              </a:spcAft>
              <a:buFontTx/>
              <a:buChar char="-"/>
              <a:defRPr/>
            </a:pPr>
            <a:r>
              <a:rPr lang="en-GB" sz="2400" smtClean="0">
                <a:latin typeface="Arial" pitchFamily="34" charset="0"/>
                <a:cs typeface="Arial" pitchFamily="34" charset="0"/>
              </a:rPr>
              <a:t>Hạn </a:t>
            </a:r>
            <a:r>
              <a:rPr lang="en-GB" sz="2400" dirty="0" err="1">
                <a:latin typeface="Arial" pitchFamily="34" charset="0"/>
                <a:cs typeface="Arial" pitchFamily="34" charset="0"/>
              </a:rPr>
              <a:t>chế</a:t>
            </a:r>
            <a:r>
              <a:rPr lang="en-GB" sz="2400" dirty="0">
                <a:latin typeface="Arial" pitchFamily="34" charset="0"/>
                <a:cs typeface="Arial" pitchFamily="34" charset="0"/>
              </a:rPr>
              <a:t> </a:t>
            </a:r>
            <a:r>
              <a:rPr lang="en-GB" sz="2400" dirty="0" err="1">
                <a:latin typeface="Arial" pitchFamily="34" charset="0"/>
                <a:cs typeface="Arial" pitchFamily="34" charset="0"/>
              </a:rPr>
              <a:t>ra</a:t>
            </a:r>
            <a:r>
              <a:rPr lang="en-GB" sz="2400" dirty="0">
                <a:latin typeface="Arial" pitchFamily="34" charset="0"/>
                <a:cs typeface="Arial" pitchFamily="34" charset="0"/>
              </a:rPr>
              <a:t> </a:t>
            </a:r>
            <a:r>
              <a:rPr lang="en-GB" sz="2400" dirty="0" err="1">
                <a:latin typeface="Arial" pitchFamily="34" charset="0"/>
                <a:cs typeface="Arial" pitchFamily="34" charset="0"/>
              </a:rPr>
              <a:t>khỏi</a:t>
            </a:r>
            <a:r>
              <a:rPr lang="en-GB" sz="2400" dirty="0">
                <a:latin typeface="Arial" pitchFamily="34" charset="0"/>
                <a:cs typeface="Arial" pitchFamily="34" charset="0"/>
              </a:rPr>
              <a:t> </a:t>
            </a:r>
            <a:r>
              <a:rPr lang="en-GB" sz="2400" dirty="0" err="1">
                <a:latin typeface="Arial" pitchFamily="34" charset="0"/>
                <a:cs typeface="Arial" pitchFamily="34" charset="0"/>
              </a:rPr>
              <a:t>phòng</a:t>
            </a:r>
            <a:r>
              <a:rPr lang="en-GB" sz="2400" dirty="0">
                <a:latin typeface="Arial" pitchFamily="34" charset="0"/>
                <a:cs typeface="Arial" pitchFamily="34" charset="0"/>
              </a:rPr>
              <a:t>, </a:t>
            </a:r>
            <a:r>
              <a:rPr lang="en-GB" sz="2400" dirty="0" err="1">
                <a:latin typeface="Arial" pitchFamily="34" charset="0"/>
                <a:cs typeface="Arial" pitchFamily="34" charset="0"/>
              </a:rPr>
              <a:t>hạn</a:t>
            </a:r>
            <a:r>
              <a:rPr lang="en-GB" sz="2400" dirty="0">
                <a:latin typeface="Arial" pitchFamily="34" charset="0"/>
                <a:cs typeface="Arial" pitchFamily="34" charset="0"/>
              </a:rPr>
              <a:t> </a:t>
            </a:r>
            <a:r>
              <a:rPr lang="en-GB" sz="2400" dirty="0" err="1">
                <a:latin typeface="Arial" pitchFamily="34" charset="0"/>
                <a:cs typeface="Arial" pitchFamily="34" charset="0"/>
              </a:rPr>
              <a:t>chế</a:t>
            </a:r>
            <a:r>
              <a:rPr lang="en-GB" sz="2400" dirty="0">
                <a:latin typeface="Arial" pitchFamily="34" charset="0"/>
                <a:cs typeface="Arial" pitchFamily="34" charset="0"/>
              </a:rPr>
              <a:t> </a:t>
            </a:r>
            <a:r>
              <a:rPr lang="en-GB" sz="2400" dirty="0" err="1">
                <a:latin typeface="Arial" pitchFamily="34" charset="0"/>
                <a:cs typeface="Arial" pitchFamily="34" charset="0"/>
              </a:rPr>
              <a:t>tiếp</a:t>
            </a:r>
            <a:r>
              <a:rPr lang="en-GB" sz="2400" dirty="0">
                <a:latin typeface="Arial" pitchFamily="34" charset="0"/>
                <a:cs typeface="Arial" pitchFamily="34" charset="0"/>
              </a:rPr>
              <a:t> </a:t>
            </a:r>
            <a:r>
              <a:rPr lang="en-GB" sz="2400" dirty="0" err="1">
                <a:latin typeface="Arial" pitchFamily="34" charset="0"/>
                <a:cs typeface="Arial" pitchFamily="34" charset="0"/>
              </a:rPr>
              <a:t>xúc</a:t>
            </a:r>
            <a:r>
              <a:rPr lang="en-GB" sz="2400" dirty="0">
                <a:latin typeface="Arial" pitchFamily="34" charset="0"/>
                <a:cs typeface="Arial" pitchFamily="34" charset="0"/>
              </a:rPr>
              <a:t> </a:t>
            </a:r>
            <a:r>
              <a:rPr lang="en-GB" sz="2400" dirty="0" err="1">
                <a:latin typeface="Arial" pitchFamily="34" charset="0"/>
                <a:cs typeface="Arial" pitchFamily="34" charset="0"/>
              </a:rPr>
              <a:t>trực</a:t>
            </a:r>
            <a:r>
              <a:rPr lang="en-GB" sz="2400" dirty="0">
                <a:latin typeface="Arial" pitchFamily="34" charset="0"/>
                <a:cs typeface="Arial" pitchFamily="34" charset="0"/>
              </a:rPr>
              <a:t> </a:t>
            </a:r>
            <a:r>
              <a:rPr lang="en-GB" sz="2400" dirty="0" err="1">
                <a:latin typeface="Arial" pitchFamily="34" charset="0"/>
                <a:cs typeface="Arial" pitchFamily="34" charset="0"/>
              </a:rPr>
              <a:t>tiếp</a:t>
            </a:r>
            <a:r>
              <a:rPr lang="en-GB" sz="2400" dirty="0">
                <a:latin typeface="Arial" pitchFamily="34" charset="0"/>
                <a:cs typeface="Arial" pitchFamily="34" charset="0"/>
              </a:rPr>
              <a:t> </a:t>
            </a:r>
            <a:r>
              <a:rPr lang="en-GB" sz="2400" dirty="0" err="1">
                <a:latin typeface="Arial" pitchFamily="34" charset="0"/>
                <a:cs typeface="Arial" pitchFamily="34" charset="0"/>
              </a:rPr>
              <a:t>với</a:t>
            </a:r>
            <a:r>
              <a:rPr lang="en-GB" sz="2400" dirty="0">
                <a:latin typeface="Arial" pitchFamily="34" charset="0"/>
                <a:cs typeface="Arial" pitchFamily="34" charset="0"/>
              </a:rPr>
              <a:t> </a:t>
            </a:r>
            <a:r>
              <a:rPr lang="en-GB" sz="2400" dirty="0" err="1">
                <a:latin typeface="Arial" pitchFamily="34" charset="0"/>
                <a:cs typeface="Arial" pitchFamily="34" charset="0"/>
              </a:rPr>
              <a:t>người</a:t>
            </a:r>
            <a:r>
              <a:rPr lang="en-GB" sz="2400" dirty="0">
                <a:latin typeface="Arial" pitchFamily="34" charset="0"/>
                <a:cs typeface="Arial" pitchFamily="34" charset="0"/>
              </a:rPr>
              <a:t> </a:t>
            </a:r>
            <a:r>
              <a:rPr lang="en-GB" sz="2400" dirty="0" err="1">
                <a:latin typeface="Arial" pitchFamily="34" charset="0"/>
                <a:cs typeface="Arial" pitchFamily="34" charset="0"/>
              </a:rPr>
              <a:t>trong</a:t>
            </a:r>
            <a:r>
              <a:rPr lang="en-GB" sz="2400" dirty="0">
                <a:latin typeface="Arial" pitchFamily="34" charset="0"/>
                <a:cs typeface="Arial" pitchFamily="34" charset="0"/>
              </a:rPr>
              <a:t> </a:t>
            </a:r>
            <a:r>
              <a:rPr lang="en-GB" sz="2400" err="1">
                <a:latin typeface="Arial" pitchFamily="34" charset="0"/>
                <a:cs typeface="Arial" pitchFamily="34" charset="0"/>
              </a:rPr>
              <a:t>gia</a:t>
            </a:r>
            <a:r>
              <a:rPr lang="en-GB" sz="2400">
                <a:latin typeface="Arial" pitchFamily="34" charset="0"/>
                <a:cs typeface="Arial" pitchFamily="34" charset="0"/>
              </a:rPr>
              <a:t> </a:t>
            </a:r>
            <a:r>
              <a:rPr lang="en-GB" sz="2400" smtClean="0">
                <a:latin typeface="Arial" pitchFamily="34" charset="0"/>
                <a:cs typeface="Arial" pitchFamily="34" charset="0"/>
              </a:rPr>
              <a:t>đình</a:t>
            </a:r>
            <a:endParaRPr lang="vi-VN" sz="2400" smtClean="0">
              <a:latin typeface="Arial" pitchFamily="34" charset="0"/>
              <a:cs typeface="Arial" pitchFamily="34" charset="0"/>
            </a:endParaRPr>
          </a:p>
          <a:p>
            <a:pPr marL="457200" indent="-457200" algn="just" eaLnBrk="1" fontAlgn="auto" hangingPunct="1">
              <a:spcBef>
                <a:spcPts val="600"/>
              </a:spcBef>
              <a:spcAft>
                <a:spcPts val="0"/>
              </a:spcAft>
              <a:buFontTx/>
              <a:buChar char="-"/>
              <a:defRPr/>
            </a:pPr>
            <a:r>
              <a:rPr lang="en-GB" sz="2400" smtClean="0">
                <a:latin typeface="Arial" pitchFamily="34" charset="0"/>
                <a:cs typeface="Arial" pitchFamily="34" charset="0"/>
              </a:rPr>
              <a:t>Hàng </a:t>
            </a:r>
            <a:r>
              <a:rPr lang="en-GB" sz="2400" dirty="0" err="1">
                <a:latin typeface="Arial" pitchFamily="34" charset="0"/>
                <a:cs typeface="Arial" pitchFamily="34" charset="0"/>
              </a:rPr>
              <a:t>ngày</a:t>
            </a:r>
            <a:r>
              <a:rPr lang="en-GB" sz="2400" dirty="0">
                <a:latin typeface="Arial" pitchFamily="34" charset="0"/>
                <a:cs typeface="Arial" pitchFamily="34" charset="0"/>
              </a:rPr>
              <a:t> thông </a:t>
            </a:r>
            <a:r>
              <a:rPr lang="en-GB" sz="2400" dirty="0" err="1">
                <a:latin typeface="Arial" pitchFamily="34" charset="0"/>
                <a:cs typeface="Arial" pitchFamily="34" charset="0"/>
              </a:rPr>
              <a:t>báo</a:t>
            </a:r>
            <a:r>
              <a:rPr lang="en-GB" sz="2400" dirty="0">
                <a:latin typeface="Arial" pitchFamily="34" charset="0"/>
                <a:cs typeface="Arial" pitchFamily="34" charset="0"/>
              </a:rPr>
              <a:t> </a:t>
            </a:r>
            <a:r>
              <a:rPr lang="en-GB" sz="2400" dirty="0" err="1">
                <a:latin typeface="Arial" pitchFamily="34" charset="0"/>
                <a:cs typeface="Arial" pitchFamily="34" charset="0"/>
              </a:rPr>
              <a:t>cho</a:t>
            </a:r>
            <a:r>
              <a:rPr lang="en-GB" sz="2400" dirty="0">
                <a:latin typeface="Arial" pitchFamily="34" charset="0"/>
                <a:cs typeface="Arial" pitchFamily="34" charset="0"/>
              </a:rPr>
              <a:t> </a:t>
            </a:r>
            <a:r>
              <a:rPr lang="en-GB" sz="2400" dirty="0" err="1">
                <a:latin typeface="Arial" pitchFamily="34" charset="0"/>
                <a:cs typeface="Arial" pitchFamily="34" charset="0"/>
              </a:rPr>
              <a:t>cán</a:t>
            </a:r>
            <a:r>
              <a:rPr lang="en-GB" sz="2400" dirty="0">
                <a:latin typeface="Arial" pitchFamily="34" charset="0"/>
                <a:cs typeface="Arial" pitchFamily="34" charset="0"/>
              </a:rPr>
              <a:t> </a:t>
            </a:r>
            <a:r>
              <a:rPr lang="en-GB" sz="2400" dirty="0" err="1">
                <a:latin typeface="Arial" pitchFamily="34" charset="0"/>
                <a:cs typeface="Arial" pitchFamily="34" charset="0"/>
              </a:rPr>
              <a:t>bộ</a:t>
            </a:r>
            <a:r>
              <a:rPr lang="en-GB" sz="2400" dirty="0">
                <a:latin typeface="Arial" pitchFamily="34" charset="0"/>
                <a:cs typeface="Arial" pitchFamily="34" charset="0"/>
              </a:rPr>
              <a:t> Y </a:t>
            </a:r>
            <a:r>
              <a:rPr lang="en-GB" sz="2400" err="1">
                <a:latin typeface="Arial" pitchFamily="34" charset="0"/>
                <a:cs typeface="Arial" pitchFamily="34" charset="0"/>
              </a:rPr>
              <a:t>tế</a:t>
            </a:r>
            <a:r>
              <a:rPr lang="en-GB" sz="2400">
                <a:latin typeface="Arial" pitchFamily="34" charset="0"/>
                <a:cs typeface="Arial" pitchFamily="34" charset="0"/>
              </a:rPr>
              <a:t> </a:t>
            </a:r>
            <a:r>
              <a:rPr lang="en-GB" sz="2400" smtClean="0">
                <a:latin typeface="Arial" pitchFamily="34" charset="0"/>
                <a:cs typeface="Arial" pitchFamily="34" charset="0"/>
              </a:rPr>
              <a:t>xã/</a:t>
            </a:r>
            <a:r>
              <a:rPr lang="vi-VN" sz="2400" smtClean="0">
                <a:latin typeface="Arial" pitchFamily="34" charset="0"/>
                <a:cs typeface="Arial" pitchFamily="34" charset="0"/>
              </a:rPr>
              <a:t>p</a:t>
            </a:r>
            <a:r>
              <a:rPr lang="en-GB" sz="2400" smtClean="0">
                <a:latin typeface="Arial" pitchFamily="34" charset="0"/>
                <a:cs typeface="Arial" pitchFamily="34" charset="0"/>
              </a:rPr>
              <a:t>/</a:t>
            </a:r>
            <a:r>
              <a:rPr lang="vi-VN" sz="2400" smtClean="0">
                <a:latin typeface="Arial" pitchFamily="34" charset="0"/>
                <a:cs typeface="Arial" pitchFamily="34" charset="0"/>
              </a:rPr>
              <a:t>tt</a:t>
            </a:r>
            <a:r>
              <a:rPr lang="en-GB" sz="2400" smtClean="0">
                <a:latin typeface="Arial" pitchFamily="34" charset="0"/>
                <a:cs typeface="Arial" pitchFamily="34" charset="0"/>
              </a:rPr>
              <a:t>.</a:t>
            </a:r>
            <a:endParaRPr lang="vi-VN" sz="2400" smtClean="0">
              <a:latin typeface="Arial" pitchFamily="34" charset="0"/>
              <a:cs typeface="Arial" pitchFamily="34" charset="0"/>
            </a:endParaRPr>
          </a:p>
          <a:p>
            <a:pPr marL="457200" indent="-457200" algn="just" eaLnBrk="1" fontAlgn="auto" hangingPunct="1">
              <a:spcBef>
                <a:spcPts val="600"/>
              </a:spcBef>
              <a:spcAft>
                <a:spcPts val="0"/>
              </a:spcAft>
              <a:buFontTx/>
              <a:buChar char="-"/>
              <a:defRPr/>
            </a:pPr>
            <a:r>
              <a:rPr lang="en-GB" sz="2400" smtClean="0">
                <a:latin typeface="Arial" pitchFamily="34" charset="0"/>
                <a:cs typeface="Arial" pitchFamily="34" charset="0"/>
              </a:rPr>
              <a:t>Thông </a:t>
            </a:r>
            <a:r>
              <a:rPr lang="en-GB" sz="2400" dirty="0" err="1">
                <a:latin typeface="Arial" pitchFamily="34" charset="0"/>
                <a:cs typeface="Arial" pitchFamily="34" charset="0"/>
              </a:rPr>
              <a:t>báo</a:t>
            </a:r>
            <a:r>
              <a:rPr lang="en-GB" sz="2400" dirty="0">
                <a:latin typeface="Arial" pitchFamily="34" charset="0"/>
                <a:cs typeface="Arial" pitchFamily="34" charset="0"/>
              </a:rPr>
              <a:t> </a:t>
            </a:r>
            <a:r>
              <a:rPr lang="en-GB" sz="2400" dirty="0" err="1">
                <a:latin typeface="Arial" pitchFamily="34" charset="0"/>
                <a:cs typeface="Arial" pitchFamily="34" charset="0"/>
              </a:rPr>
              <a:t>cho</a:t>
            </a:r>
            <a:r>
              <a:rPr lang="en-GB" sz="2400" dirty="0">
                <a:latin typeface="Arial" pitchFamily="34" charset="0"/>
                <a:cs typeface="Arial" pitchFamily="34" charset="0"/>
              </a:rPr>
              <a:t> </a:t>
            </a:r>
            <a:r>
              <a:rPr lang="en-GB" sz="2400" dirty="0" err="1">
                <a:latin typeface="Arial" pitchFamily="34" charset="0"/>
                <a:cs typeface="Arial" pitchFamily="34" charset="0"/>
              </a:rPr>
              <a:t>cán</a:t>
            </a:r>
            <a:r>
              <a:rPr lang="en-GB" sz="2400" dirty="0">
                <a:latin typeface="Arial" pitchFamily="34" charset="0"/>
                <a:cs typeface="Arial" pitchFamily="34" charset="0"/>
              </a:rPr>
              <a:t> </a:t>
            </a:r>
            <a:r>
              <a:rPr lang="en-GB" sz="2400" dirty="0" err="1">
                <a:latin typeface="Arial" pitchFamily="34" charset="0"/>
                <a:cs typeface="Arial" pitchFamily="34" charset="0"/>
              </a:rPr>
              <a:t>bộ</a:t>
            </a:r>
            <a:r>
              <a:rPr lang="en-GB" sz="2400" dirty="0">
                <a:latin typeface="Arial" pitchFamily="34" charset="0"/>
                <a:cs typeface="Arial" pitchFamily="34" charset="0"/>
              </a:rPr>
              <a:t> Y </a:t>
            </a:r>
            <a:r>
              <a:rPr lang="en-GB" sz="2400" dirty="0" err="1">
                <a:latin typeface="Arial" pitchFamily="34" charset="0"/>
                <a:cs typeface="Arial" pitchFamily="34" charset="0"/>
              </a:rPr>
              <a:t>tế</a:t>
            </a:r>
            <a:r>
              <a:rPr lang="en-GB" sz="2400" dirty="0">
                <a:latin typeface="Arial" pitchFamily="34" charset="0"/>
                <a:cs typeface="Arial" pitchFamily="34" charset="0"/>
              </a:rPr>
              <a:t> </a:t>
            </a:r>
            <a:r>
              <a:rPr lang="en-GB" sz="2400" dirty="0" err="1">
                <a:latin typeface="Arial" pitchFamily="34" charset="0"/>
                <a:cs typeface="Arial" pitchFamily="34" charset="0"/>
              </a:rPr>
              <a:t>khi</a:t>
            </a:r>
            <a:r>
              <a:rPr lang="en-GB" sz="2400" dirty="0">
                <a:latin typeface="Arial" pitchFamily="34" charset="0"/>
                <a:cs typeface="Arial" pitchFamily="34" charset="0"/>
              </a:rPr>
              <a:t> </a:t>
            </a:r>
            <a:r>
              <a:rPr lang="en-GB" sz="2400" dirty="0" err="1">
                <a:latin typeface="Arial" pitchFamily="34" charset="0"/>
                <a:cs typeface="Arial" pitchFamily="34" charset="0"/>
              </a:rPr>
              <a:t>có</a:t>
            </a:r>
            <a:r>
              <a:rPr lang="en-GB" sz="2400" dirty="0">
                <a:latin typeface="Arial" pitchFamily="34" charset="0"/>
                <a:cs typeface="Arial" pitchFamily="34" charset="0"/>
              </a:rPr>
              <a:t> </a:t>
            </a:r>
            <a:r>
              <a:rPr lang="en-GB" sz="2400" dirty="0" err="1">
                <a:latin typeface="Arial" pitchFamily="34" charset="0"/>
                <a:cs typeface="Arial" pitchFamily="34" charset="0"/>
              </a:rPr>
              <a:t>triệu</a:t>
            </a:r>
            <a:r>
              <a:rPr lang="en-GB" sz="2400" dirty="0">
                <a:latin typeface="Arial" pitchFamily="34" charset="0"/>
                <a:cs typeface="Arial" pitchFamily="34" charset="0"/>
              </a:rPr>
              <a:t> </a:t>
            </a:r>
            <a:r>
              <a:rPr lang="en-GB" sz="2400" dirty="0" err="1">
                <a:latin typeface="Arial" pitchFamily="34" charset="0"/>
                <a:cs typeface="Arial" pitchFamily="34" charset="0"/>
              </a:rPr>
              <a:t>chứng</a:t>
            </a:r>
            <a:r>
              <a:rPr lang="en-GB" sz="2400" dirty="0">
                <a:latin typeface="Arial" pitchFamily="34" charset="0"/>
                <a:cs typeface="Arial" pitchFamily="34" charset="0"/>
              </a:rPr>
              <a:t> </a:t>
            </a:r>
            <a:r>
              <a:rPr lang="en-GB" sz="2400" dirty="0" err="1">
                <a:latin typeface="Arial" pitchFamily="34" charset="0"/>
                <a:cs typeface="Arial" pitchFamily="34" charset="0"/>
              </a:rPr>
              <a:t>nghi</a:t>
            </a:r>
            <a:r>
              <a:rPr lang="en-GB" sz="2400" dirty="0">
                <a:latin typeface="Arial" pitchFamily="34" charset="0"/>
                <a:cs typeface="Arial" pitchFamily="34" charset="0"/>
              </a:rPr>
              <a:t> </a:t>
            </a:r>
            <a:r>
              <a:rPr lang="en-GB" sz="2400" dirty="0" err="1">
                <a:latin typeface="Arial" pitchFamily="34" charset="0"/>
                <a:cs typeface="Arial" pitchFamily="34" charset="0"/>
              </a:rPr>
              <a:t>ngờ</a:t>
            </a:r>
            <a:r>
              <a:rPr lang="en-GB" sz="2400" dirty="0">
                <a:latin typeface="Arial" pitchFamily="34" charset="0"/>
                <a:cs typeface="Arial" pitchFamily="34" charset="0"/>
              </a:rPr>
              <a:t> </a:t>
            </a:r>
            <a:r>
              <a:rPr lang="en-GB" sz="2400" err="1">
                <a:latin typeface="Arial" pitchFamily="34" charset="0"/>
                <a:cs typeface="Arial" pitchFamily="34" charset="0"/>
              </a:rPr>
              <a:t>mắc</a:t>
            </a:r>
            <a:r>
              <a:rPr lang="en-GB" sz="2400">
                <a:latin typeface="Arial" pitchFamily="34" charset="0"/>
                <a:cs typeface="Arial" pitchFamily="34" charset="0"/>
              </a:rPr>
              <a:t> </a:t>
            </a:r>
            <a:r>
              <a:rPr lang="en-GB" sz="2400" smtClean="0">
                <a:latin typeface="Arial" pitchFamily="34" charset="0"/>
                <a:cs typeface="Arial" pitchFamily="34" charset="0"/>
              </a:rPr>
              <a:t>bệnh.</a:t>
            </a:r>
            <a:endParaRPr lang="vi-VN" sz="2400" smtClean="0">
              <a:latin typeface="Arial" pitchFamily="34" charset="0"/>
              <a:cs typeface="Arial" pitchFamily="34" charset="0"/>
            </a:endParaRPr>
          </a:p>
          <a:p>
            <a:pPr marL="457200" indent="-457200" algn="just" eaLnBrk="1" fontAlgn="auto" hangingPunct="1">
              <a:spcBef>
                <a:spcPts val="600"/>
              </a:spcBef>
              <a:spcAft>
                <a:spcPts val="0"/>
              </a:spcAft>
              <a:buFontTx/>
              <a:buChar char="-"/>
              <a:defRPr/>
            </a:pPr>
            <a:r>
              <a:rPr lang="en-GB" sz="2400" smtClean="0">
                <a:solidFill>
                  <a:srgbClr val="FF0000"/>
                </a:solidFill>
                <a:latin typeface="Arial" pitchFamily="34" charset="0"/>
                <a:cs typeface="Arial" pitchFamily="34" charset="0"/>
              </a:rPr>
              <a:t>Không </a:t>
            </a:r>
            <a:r>
              <a:rPr lang="en-GB" sz="2400" dirty="0" err="1" smtClean="0">
                <a:solidFill>
                  <a:srgbClr val="FF0000"/>
                </a:solidFill>
                <a:latin typeface="Arial" pitchFamily="34" charset="0"/>
                <a:cs typeface="Arial" pitchFamily="34" charset="0"/>
              </a:rPr>
              <a:t>được</a:t>
            </a:r>
            <a:r>
              <a:rPr lang="en-GB" sz="2400" dirty="0" smtClean="0">
                <a:solidFill>
                  <a:srgbClr val="FF0000"/>
                </a:solidFill>
                <a:latin typeface="Arial" pitchFamily="34" charset="0"/>
                <a:cs typeface="Arial" pitchFamily="34" charset="0"/>
              </a:rPr>
              <a:t> </a:t>
            </a:r>
            <a:r>
              <a:rPr lang="en-GB" sz="2400" dirty="0" err="1" smtClean="0">
                <a:solidFill>
                  <a:srgbClr val="FF0000"/>
                </a:solidFill>
                <a:latin typeface="Arial" pitchFamily="34" charset="0"/>
                <a:cs typeface="Arial" pitchFamily="34" charset="0"/>
              </a:rPr>
              <a:t>tự</a:t>
            </a:r>
            <a:r>
              <a:rPr lang="en-GB" sz="2400" dirty="0" smtClean="0">
                <a:solidFill>
                  <a:srgbClr val="FF0000"/>
                </a:solidFill>
                <a:latin typeface="Arial" pitchFamily="34" charset="0"/>
                <a:cs typeface="Arial" pitchFamily="34" charset="0"/>
              </a:rPr>
              <a:t> </a:t>
            </a:r>
            <a:r>
              <a:rPr lang="en-GB" sz="2400" dirty="0" err="1">
                <a:solidFill>
                  <a:srgbClr val="FF0000"/>
                </a:solidFill>
                <a:latin typeface="Arial" pitchFamily="34" charset="0"/>
                <a:cs typeface="Arial" pitchFamily="34" charset="0"/>
              </a:rPr>
              <a:t>động</a:t>
            </a:r>
            <a:r>
              <a:rPr lang="en-GB" sz="2400" dirty="0">
                <a:solidFill>
                  <a:srgbClr val="FF0000"/>
                </a:solidFill>
                <a:latin typeface="Arial" pitchFamily="34" charset="0"/>
                <a:cs typeface="Arial" pitchFamily="34" charset="0"/>
              </a:rPr>
              <a:t> </a:t>
            </a:r>
            <a:r>
              <a:rPr lang="en-GB" sz="2400" dirty="0" err="1">
                <a:solidFill>
                  <a:srgbClr val="FF0000"/>
                </a:solidFill>
                <a:latin typeface="Arial" pitchFamily="34" charset="0"/>
                <a:cs typeface="Arial" pitchFamily="34" charset="0"/>
              </a:rPr>
              <a:t>ra</a:t>
            </a:r>
            <a:r>
              <a:rPr lang="en-GB" sz="2400" dirty="0">
                <a:solidFill>
                  <a:srgbClr val="FF0000"/>
                </a:solidFill>
                <a:latin typeface="Arial" pitchFamily="34" charset="0"/>
                <a:cs typeface="Arial" pitchFamily="34" charset="0"/>
              </a:rPr>
              <a:t> </a:t>
            </a:r>
            <a:r>
              <a:rPr lang="en-GB" sz="2400" dirty="0" err="1">
                <a:solidFill>
                  <a:srgbClr val="FF0000"/>
                </a:solidFill>
                <a:latin typeface="Arial" pitchFamily="34" charset="0"/>
                <a:cs typeface="Arial" pitchFamily="34" charset="0"/>
              </a:rPr>
              <a:t>khỏi</a:t>
            </a:r>
            <a:r>
              <a:rPr lang="en-GB" sz="2400" dirty="0">
                <a:solidFill>
                  <a:srgbClr val="FF0000"/>
                </a:solidFill>
                <a:latin typeface="Arial" pitchFamily="34" charset="0"/>
                <a:cs typeface="Arial" pitchFamily="34" charset="0"/>
              </a:rPr>
              <a:t> </a:t>
            </a:r>
            <a:r>
              <a:rPr lang="en-GB" sz="2400" dirty="0" err="1">
                <a:solidFill>
                  <a:srgbClr val="FF0000"/>
                </a:solidFill>
                <a:latin typeface="Arial" pitchFamily="34" charset="0"/>
                <a:cs typeface="Arial" pitchFamily="34" charset="0"/>
              </a:rPr>
              <a:t>nhà</a:t>
            </a:r>
            <a:r>
              <a:rPr lang="en-GB" sz="2400" dirty="0">
                <a:solidFill>
                  <a:srgbClr val="FF0000"/>
                </a:solidFill>
                <a:latin typeface="Arial" pitchFamily="34" charset="0"/>
                <a:cs typeface="Arial" pitchFamily="34" charset="0"/>
              </a:rPr>
              <a:t>, n</a:t>
            </a:r>
            <a:r>
              <a:rPr lang="vi-VN" sz="2400" dirty="0">
                <a:solidFill>
                  <a:srgbClr val="FF0000"/>
                </a:solidFill>
                <a:latin typeface="Arial" pitchFamily="34" charset="0"/>
                <a:cs typeface="Arial" pitchFamily="34" charset="0"/>
              </a:rPr>
              <a:t>ơ</a:t>
            </a:r>
            <a:r>
              <a:rPr lang="en-GB" sz="2400" dirty="0" err="1">
                <a:solidFill>
                  <a:srgbClr val="FF0000"/>
                </a:solidFill>
                <a:latin typeface="Arial" pitchFamily="34" charset="0"/>
                <a:cs typeface="Arial" pitchFamily="34" charset="0"/>
              </a:rPr>
              <a:t>i</a:t>
            </a:r>
            <a:r>
              <a:rPr lang="en-GB" sz="2400" dirty="0">
                <a:solidFill>
                  <a:srgbClr val="FF0000"/>
                </a:solidFill>
                <a:latin typeface="Arial" pitchFamily="34" charset="0"/>
                <a:cs typeface="Arial" pitchFamily="34" charset="0"/>
              </a:rPr>
              <a:t> l</a:t>
            </a:r>
            <a:r>
              <a:rPr lang="vi-VN" sz="2400" dirty="0">
                <a:solidFill>
                  <a:srgbClr val="FF0000"/>
                </a:solidFill>
                <a:latin typeface="Arial" pitchFamily="34" charset="0"/>
                <a:cs typeface="Arial" pitchFamily="34" charset="0"/>
              </a:rPr>
              <a:t>ư</a:t>
            </a:r>
            <a:r>
              <a:rPr lang="en-GB" sz="2400">
                <a:solidFill>
                  <a:srgbClr val="FF0000"/>
                </a:solidFill>
                <a:latin typeface="Arial" pitchFamily="34" charset="0"/>
                <a:cs typeface="Arial" pitchFamily="34" charset="0"/>
              </a:rPr>
              <a:t>u </a:t>
            </a:r>
            <a:r>
              <a:rPr lang="en-GB" sz="2400" smtClean="0">
                <a:solidFill>
                  <a:srgbClr val="FF0000"/>
                </a:solidFill>
                <a:latin typeface="Arial" pitchFamily="34" charset="0"/>
                <a:cs typeface="Arial" pitchFamily="34" charset="0"/>
              </a:rPr>
              <a:t>trú.</a:t>
            </a:r>
            <a:endParaRPr lang="vi-VN" sz="2400" smtClean="0">
              <a:solidFill>
                <a:srgbClr val="FF0000"/>
              </a:solidFill>
              <a:latin typeface="Arial" pitchFamily="34" charset="0"/>
              <a:cs typeface="Arial" pitchFamily="34" charset="0"/>
            </a:endParaRPr>
          </a:p>
          <a:p>
            <a:pPr marL="457200" indent="-457200" algn="just" eaLnBrk="1" fontAlgn="auto" hangingPunct="1">
              <a:spcBef>
                <a:spcPts val="600"/>
              </a:spcBef>
              <a:spcAft>
                <a:spcPts val="0"/>
              </a:spcAft>
              <a:buFontTx/>
              <a:buChar char="-"/>
              <a:defRPr/>
            </a:pPr>
            <a:r>
              <a:rPr lang="en-GB" sz="2400" smtClean="0">
                <a:latin typeface="Arial" pitchFamily="34" charset="0"/>
                <a:cs typeface="Arial" pitchFamily="34" charset="0"/>
              </a:rPr>
              <a:t>Thu </a:t>
            </a:r>
            <a:r>
              <a:rPr lang="en-GB" sz="2400" dirty="0" err="1" smtClean="0">
                <a:latin typeface="Arial" pitchFamily="34" charset="0"/>
                <a:cs typeface="Arial" pitchFamily="34" charset="0"/>
              </a:rPr>
              <a:t>gom</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khẩu</a:t>
            </a:r>
            <a:r>
              <a:rPr lang="en-GB" sz="2400" dirty="0" smtClean="0">
                <a:latin typeface="Arial" pitchFamily="34" charset="0"/>
                <a:cs typeface="Arial" pitchFamily="34" charset="0"/>
              </a:rPr>
              <a:t> </a:t>
            </a:r>
            <a:r>
              <a:rPr lang="en-GB" sz="2400" dirty="0" err="1">
                <a:latin typeface="Arial" pitchFamily="34" charset="0"/>
                <a:cs typeface="Arial" pitchFamily="34" charset="0"/>
              </a:rPr>
              <a:t>trang</a:t>
            </a:r>
            <a:r>
              <a:rPr lang="en-GB" sz="2400" dirty="0">
                <a:latin typeface="Arial" pitchFamily="34" charset="0"/>
                <a:cs typeface="Arial" pitchFamily="34" charset="0"/>
              </a:rPr>
              <a:t>, </a:t>
            </a:r>
            <a:r>
              <a:rPr lang="en-GB" sz="2400" dirty="0" err="1">
                <a:latin typeface="Arial" pitchFamily="34" charset="0"/>
                <a:cs typeface="Arial" pitchFamily="34" charset="0"/>
              </a:rPr>
              <a:t>khăn</a:t>
            </a:r>
            <a:r>
              <a:rPr lang="en-GB" sz="2400" dirty="0">
                <a:latin typeface="Arial" pitchFamily="34" charset="0"/>
                <a:cs typeface="Arial" pitchFamily="34" charset="0"/>
              </a:rPr>
              <a:t>, </a:t>
            </a:r>
            <a:r>
              <a:rPr lang="en-GB" sz="2400" dirty="0" err="1">
                <a:latin typeface="Arial" pitchFamily="34" charset="0"/>
                <a:cs typeface="Arial" pitchFamily="34" charset="0"/>
              </a:rPr>
              <a:t>giấy</a:t>
            </a:r>
            <a:r>
              <a:rPr lang="en-GB" sz="2400" dirty="0">
                <a:latin typeface="Arial" pitchFamily="34" charset="0"/>
                <a:cs typeface="Arial" pitchFamily="34" charset="0"/>
              </a:rPr>
              <a:t> </a:t>
            </a:r>
            <a:r>
              <a:rPr lang="en-GB" sz="2400" dirty="0" err="1">
                <a:latin typeface="Arial" pitchFamily="34" charset="0"/>
                <a:cs typeface="Arial" pitchFamily="34" charset="0"/>
              </a:rPr>
              <a:t>lau</a:t>
            </a:r>
            <a:r>
              <a:rPr lang="en-GB" sz="2400" dirty="0">
                <a:latin typeface="Arial" pitchFamily="34" charset="0"/>
                <a:cs typeface="Arial" pitchFamily="34" charset="0"/>
              </a:rPr>
              <a:t> </a:t>
            </a:r>
            <a:r>
              <a:rPr lang="en-GB" sz="2400" dirty="0" err="1">
                <a:latin typeface="Arial" pitchFamily="34" charset="0"/>
                <a:cs typeface="Arial" pitchFamily="34" charset="0"/>
              </a:rPr>
              <a:t>mũi</a:t>
            </a:r>
            <a:r>
              <a:rPr lang="en-GB" sz="2400" dirty="0">
                <a:latin typeface="Arial" pitchFamily="34" charset="0"/>
                <a:cs typeface="Arial" pitchFamily="34" charset="0"/>
              </a:rPr>
              <a:t> </a:t>
            </a:r>
            <a:r>
              <a:rPr lang="en-GB" sz="2400" dirty="0" err="1">
                <a:latin typeface="Arial" pitchFamily="34" charset="0"/>
                <a:cs typeface="Arial" pitchFamily="34" charset="0"/>
              </a:rPr>
              <a:t>miệng</a:t>
            </a:r>
            <a:r>
              <a:rPr lang="en-GB" sz="2400" dirty="0">
                <a:latin typeface="Arial" pitchFamily="34" charset="0"/>
                <a:cs typeface="Arial" pitchFamily="34" charset="0"/>
              </a:rPr>
              <a:t> </a:t>
            </a:r>
            <a:r>
              <a:rPr lang="en-GB" sz="2400" dirty="0" err="1">
                <a:latin typeface="Arial" pitchFamily="34" charset="0"/>
                <a:cs typeface="Arial" pitchFamily="34" charset="0"/>
              </a:rPr>
              <a:t>đã</a:t>
            </a:r>
            <a:r>
              <a:rPr lang="en-GB" sz="2400" dirty="0">
                <a:latin typeface="Arial" pitchFamily="34" charset="0"/>
                <a:cs typeface="Arial" pitchFamily="34" charset="0"/>
              </a:rPr>
              <a:t> qua </a:t>
            </a:r>
            <a:r>
              <a:rPr lang="en-GB" sz="2400" dirty="0" err="1">
                <a:latin typeface="Arial" pitchFamily="34" charset="0"/>
                <a:cs typeface="Arial" pitchFamily="34" charset="0"/>
              </a:rPr>
              <a:t>sử</a:t>
            </a:r>
            <a:r>
              <a:rPr lang="en-GB" sz="2400" dirty="0">
                <a:latin typeface="Arial" pitchFamily="34" charset="0"/>
                <a:cs typeface="Arial" pitchFamily="34" charset="0"/>
              </a:rPr>
              <a:t> </a:t>
            </a:r>
            <a:r>
              <a:rPr lang="en-GB" sz="2400" dirty="0" err="1">
                <a:latin typeface="Arial" pitchFamily="34" charset="0"/>
                <a:cs typeface="Arial" pitchFamily="34" charset="0"/>
              </a:rPr>
              <a:t>dụng</a:t>
            </a:r>
            <a:r>
              <a:rPr lang="en-GB" sz="2400" dirty="0">
                <a:latin typeface="Arial" pitchFamily="34" charset="0"/>
                <a:cs typeface="Arial" pitchFamily="34" charset="0"/>
              </a:rPr>
              <a:t> </a:t>
            </a:r>
            <a:r>
              <a:rPr lang="en-GB" sz="2400" dirty="0" err="1" smtClean="0">
                <a:latin typeface="Arial" pitchFamily="34" charset="0"/>
                <a:cs typeface="Arial" pitchFamily="34" charset="0"/>
              </a:rPr>
              <a:t>vào</a:t>
            </a:r>
            <a:r>
              <a:rPr lang="en-GB" sz="2400" dirty="0" smtClean="0">
                <a:latin typeface="Arial" pitchFamily="34" charset="0"/>
                <a:cs typeface="Arial" pitchFamily="34" charset="0"/>
              </a:rPr>
              <a:t> </a:t>
            </a:r>
            <a:r>
              <a:rPr lang="en-GB" sz="2400" dirty="0" err="1">
                <a:latin typeface="Arial" pitchFamily="34" charset="0"/>
                <a:cs typeface="Arial" pitchFamily="34" charset="0"/>
              </a:rPr>
              <a:t>túi</a:t>
            </a:r>
            <a:r>
              <a:rPr lang="en-GB" sz="2400" dirty="0">
                <a:latin typeface="Arial" pitchFamily="34" charset="0"/>
                <a:cs typeface="Arial" pitchFamily="34" charset="0"/>
              </a:rPr>
              <a:t> </a:t>
            </a:r>
            <a:r>
              <a:rPr lang="en-GB" sz="2400" dirty="0" err="1">
                <a:latin typeface="Arial" pitchFamily="34" charset="0"/>
                <a:cs typeface="Arial" pitchFamily="34" charset="0"/>
              </a:rPr>
              <a:t>đựng</a:t>
            </a:r>
            <a:r>
              <a:rPr lang="en-GB" sz="2400" dirty="0">
                <a:latin typeface="Arial" pitchFamily="34" charset="0"/>
                <a:cs typeface="Arial" pitchFamily="34" charset="0"/>
              </a:rPr>
              <a:t> </a:t>
            </a:r>
            <a:r>
              <a:rPr lang="en-GB" sz="2400" dirty="0" err="1">
                <a:latin typeface="Arial" pitchFamily="34" charset="0"/>
                <a:cs typeface="Arial" pitchFamily="34" charset="0"/>
              </a:rPr>
              <a:t>rác</a:t>
            </a:r>
            <a:r>
              <a:rPr lang="en-GB" sz="2400" dirty="0">
                <a:latin typeface="Arial" pitchFamily="34" charset="0"/>
                <a:cs typeface="Arial" pitchFamily="34" charset="0"/>
              </a:rPr>
              <a:t> </a:t>
            </a:r>
            <a:r>
              <a:rPr lang="en-GB" sz="2400" dirty="0" err="1">
                <a:latin typeface="Arial" pitchFamily="34" charset="0"/>
                <a:cs typeface="Arial" pitchFamily="34" charset="0"/>
              </a:rPr>
              <a:t>thải</a:t>
            </a:r>
            <a:r>
              <a:rPr lang="en-GB" sz="2400" dirty="0">
                <a:latin typeface="Arial" pitchFamily="34" charset="0"/>
                <a:cs typeface="Arial" pitchFamily="34" charset="0"/>
              </a:rPr>
              <a:t> </a:t>
            </a:r>
            <a:r>
              <a:rPr lang="en-GB" sz="2400" dirty="0" err="1">
                <a:latin typeface="Arial" pitchFamily="34" charset="0"/>
                <a:cs typeface="Arial" pitchFamily="34" charset="0"/>
              </a:rPr>
              <a:t>để</a:t>
            </a:r>
            <a:r>
              <a:rPr lang="en-GB" sz="2400" dirty="0">
                <a:latin typeface="Arial" pitchFamily="34" charset="0"/>
                <a:cs typeface="Arial" pitchFamily="34" charset="0"/>
              </a:rPr>
              <a:t> </a:t>
            </a:r>
            <a:r>
              <a:rPr lang="en-GB" sz="2400" dirty="0" err="1">
                <a:latin typeface="Arial" pitchFamily="34" charset="0"/>
                <a:cs typeface="Arial" pitchFamily="34" charset="0"/>
              </a:rPr>
              <a:t>gọn</a:t>
            </a:r>
            <a:r>
              <a:rPr lang="en-GB" sz="2400" dirty="0">
                <a:latin typeface="Arial" pitchFamily="34" charset="0"/>
                <a:cs typeface="Arial" pitchFamily="34" charset="0"/>
              </a:rPr>
              <a:t> </a:t>
            </a:r>
            <a:r>
              <a:rPr lang="en-GB" sz="2400" dirty="0" err="1">
                <a:latin typeface="Arial" pitchFamily="34" charset="0"/>
                <a:cs typeface="Arial" pitchFamily="34" charset="0"/>
              </a:rPr>
              <a:t>vào</a:t>
            </a:r>
            <a:r>
              <a:rPr lang="en-GB" sz="2400" dirty="0">
                <a:latin typeface="Arial" pitchFamily="34" charset="0"/>
                <a:cs typeface="Arial" pitchFamily="34" charset="0"/>
              </a:rPr>
              <a:t> </a:t>
            </a:r>
            <a:r>
              <a:rPr lang="en-GB" sz="2400" err="1">
                <a:latin typeface="Arial" pitchFamily="34" charset="0"/>
                <a:cs typeface="Arial" pitchFamily="34" charset="0"/>
              </a:rPr>
              <a:t>góc</a:t>
            </a:r>
            <a:r>
              <a:rPr lang="en-GB" sz="2400">
                <a:latin typeface="Arial" pitchFamily="34" charset="0"/>
                <a:cs typeface="Arial" pitchFamily="34" charset="0"/>
              </a:rPr>
              <a:t> </a:t>
            </a:r>
            <a:r>
              <a:rPr lang="en-GB" sz="2400" smtClean="0">
                <a:latin typeface="Arial" pitchFamily="34" charset="0"/>
                <a:cs typeface="Arial" pitchFamily="34" charset="0"/>
              </a:rPr>
              <a:t>phòng</a:t>
            </a:r>
            <a:r>
              <a:rPr lang="vi-VN" sz="2400" smtClean="0">
                <a:latin typeface="Arial" pitchFamily="34" charset="0"/>
                <a:cs typeface="Arial" pitchFamily="34" charset="0"/>
              </a:rPr>
              <a:t>.</a:t>
            </a: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2157276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smtClean="0">
                <a:solidFill>
                  <a:srgbClr val="C00000"/>
                </a:solidFill>
                <a:latin typeface="Arial" pitchFamily="34" charset="0"/>
                <a:cs typeface="Arial" pitchFamily="34" charset="0"/>
              </a:rPr>
              <a:t>Thành viên trong hộ gia đình</a:t>
            </a:r>
            <a:r>
              <a:rPr lang="vi-VN" b="1" smtClean="0">
                <a:solidFill>
                  <a:srgbClr val="C00000"/>
                </a:solidFill>
                <a:latin typeface="Arial" pitchFamily="34" charset="0"/>
                <a:cs typeface="Arial" pitchFamily="34" charset="0"/>
              </a:rPr>
              <a:t>:</a:t>
            </a:r>
            <a:endParaRPr lang="vi-VN"/>
          </a:p>
        </p:txBody>
      </p:sp>
      <p:sp>
        <p:nvSpPr>
          <p:cNvPr id="3" name="Content Placeholder 2"/>
          <p:cNvSpPr>
            <a:spLocks noGrp="1"/>
          </p:cNvSpPr>
          <p:nvPr>
            <p:ph idx="1"/>
          </p:nvPr>
        </p:nvSpPr>
        <p:spPr/>
        <p:txBody>
          <a:bodyPr rtlCol="0">
            <a:noAutofit/>
          </a:bodyPr>
          <a:lstStyle/>
          <a:p>
            <a:pPr marL="457200" indent="-457200" algn="just" eaLnBrk="1" fontAlgn="auto" hangingPunct="1">
              <a:spcAft>
                <a:spcPts val="600"/>
              </a:spcAft>
              <a:buFontTx/>
              <a:buChar char="-"/>
              <a:defRPr/>
            </a:pPr>
            <a:r>
              <a:rPr lang="en-GB" sz="2400" smtClean="0">
                <a:latin typeface="Arial" pitchFamily="34" charset="0"/>
                <a:cs typeface="Arial" pitchFamily="34" charset="0"/>
              </a:rPr>
              <a:t>Hạn </a:t>
            </a:r>
            <a:r>
              <a:rPr lang="en-GB" sz="2400" dirty="0" err="1">
                <a:latin typeface="Arial" pitchFamily="34" charset="0"/>
                <a:cs typeface="Arial" pitchFamily="34" charset="0"/>
              </a:rPr>
              <a:t>chế</a:t>
            </a:r>
            <a:r>
              <a:rPr lang="en-GB" sz="2400" dirty="0">
                <a:latin typeface="Arial" pitchFamily="34" charset="0"/>
                <a:cs typeface="Arial" pitchFamily="34" charset="0"/>
              </a:rPr>
              <a:t> </a:t>
            </a:r>
            <a:r>
              <a:rPr lang="en-GB" sz="2400" dirty="0" err="1">
                <a:latin typeface="Arial" pitchFamily="34" charset="0"/>
                <a:cs typeface="Arial" pitchFamily="34" charset="0"/>
              </a:rPr>
              <a:t>tiếp</a:t>
            </a:r>
            <a:r>
              <a:rPr lang="en-GB" sz="2400" dirty="0">
                <a:latin typeface="Arial" pitchFamily="34" charset="0"/>
                <a:cs typeface="Arial" pitchFamily="34" charset="0"/>
              </a:rPr>
              <a:t> </a:t>
            </a:r>
            <a:r>
              <a:rPr lang="en-GB" sz="2400" dirty="0" err="1">
                <a:latin typeface="Arial" pitchFamily="34" charset="0"/>
                <a:cs typeface="Arial" pitchFamily="34" charset="0"/>
              </a:rPr>
              <a:t>xúc</a:t>
            </a:r>
            <a:r>
              <a:rPr lang="en-GB" sz="2400" dirty="0">
                <a:latin typeface="Arial" pitchFamily="34" charset="0"/>
                <a:cs typeface="Arial" pitchFamily="34" charset="0"/>
              </a:rPr>
              <a:t> </a:t>
            </a:r>
            <a:r>
              <a:rPr lang="en-GB" sz="2400" dirty="0" err="1">
                <a:latin typeface="Arial" pitchFamily="34" charset="0"/>
                <a:cs typeface="Arial" pitchFamily="34" charset="0"/>
              </a:rPr>
              <a:t>với</a:t>
            </a:r>
            <a:r>
              <a:rPr lang="en-GB" sz="2400" dirty="0">
                <a:latin typeface="Arial" pitchFamily="34" charset="0"/>
                <a:cs typeface="Arial" pitchFamily="34" charset="0"/>
              </a:rPr>
              <a:t> </a:t>
            </a:r>
            <a:r>
              <a:rPr lang="en-GB" sz="2400" dirty="0" err="1">
                <a:latin typeface="Arial" pitchFamily="34" charset="0"/>
                <a:cs typeface="Arial" pitchFamily="34" charset="0"/>
              </a:rPr>
              <a:t>người</a:t>
            </a:r>
            <a:r>
              <a:rPr lang="en-GB" sz="2400" dirty="0">
                <a:latin typeface="Arial" pitchFamily="34" charset="0"/>
                <a:cs typeface="Arial" pitchFamily="34" charset="0"/>
              </a:rPr>
              <a:t> đ</a:t>
            </a:r>
            <a:r>
              <a:rPr lang="vi-VN" sz="2400" dirty="0">
                <a:latin typeface="Arial" pitchFamily="34" charset="0"/>
                <a:cs typeface="Arial" pitchFamily="34" charset="0"/>
              </a:rPr>
              <a:t>ư</a:t>
            </a:r>
            <a:r>
              <a:rPr lang="en-GB" sz="2400" dirty="0" err="1">
                <a:latin typeface="Arial" pitchFamily="34" charset="0"/>
                <a:cs typeface="Arial" pitchFamily="34" charset="0"/>
              </a:rPr>
              <a:t>ợc</a:t>
            </a:r>
            <a:r>
              <a:rPr lang="en-GB" sz="2400" dirty="0">
                <a:latin typeface="Arial" pitchFamily="34" charset="0"/>
                <a:cs typeface="Arial" pitchFamily="34" charset="0"/>
              </a:rPr>
              <a:t> </a:t>
            </a:r>
            <a:r>
              <a:rPr lang="en-GB" sz="2400" dirty="0" err="1">
                <a:latin typeface="Arial" pitchFamily="34" charset="0"/>
                <a:cs typeface="Arial" pitchFamily="34" charset="0"/>
              </a:rPr>
              <a:t>cách</a:t>
            </a:r>
            <a:r>
              <a:rPr lang="en-GB" sz="2400" dirty="0">
                <a:latin typeface="Arial" pitchFamily="34" charset="0"/>
                <a:cs typeface="Arial" pitchFamily="34" charset="0"/>
              </a:rPr>
              <a:t> </a:t>
            </a:r>
            <a:r>
              <a:rPr lang="en-GB" sz="2400" dirty="0" err="1" smtClean="0">
                <a:latin typeface="Arial" pitchFamily="34" charset="0"/>
                <a:cs typeface="Arial" pitchFamily="34" charset="0"/>
              </a:rPr>
              <a:t>ly</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khi</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tiếp</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xúc</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cần</a:t>
            </a:r>
            <a:r>
              <a:rPr lang="en-GB" sz="2400" dirty="0" smtClean="0">
                <a:latin typeface="Arial" pitchFamily="34" charset="0"/>
                <a:cs typeface="Arial" pitchFamily="34" charset="0"/>
              </a:rPr>
              <a:t> </a:t>
            </a:r>
            <a:r>
              <a:rPr lang="en-GB" sz="2400" dirty="0" err="1">
                <a:latin typeface="Arial" pitchFamily="34" charset="0"/>
                <a:cs typeface="Arial" pitchFamily="34" charset="0"/>
              </a:rPr>
              <a:t>đeo</a:t>
            </a:r>
            <a:r>
              <a:rPr lang="en-GB" sz="2400" dirty="0">
                <a:latin typeface="Arial" pitchFamily="34" charset="0"/>
                <a:cs typeface="Arial" pitchFamily="34" charset="0"/>
              </a:rPr>
              <a:t> </a:t>
            </a:r>
            <a:r>
              <a:rPr lang="en-GB" sz="2400" dirty="0" err="1">
                <a:latin typeface="Arial" pitchFamily="34" charset="0"/>
                <a:cs typeface="Arial" pitchFamily="34" charset="0"/>
              </a:rPr>
              <a:t>khẩu</a:t>
            </a:r>
            <a:r>
              <a:rPr lang="en-GB" sz="2400" dirty="0">
                <a:latin typeface="Arial" pitchFamily="34" charset="0"/>
                <a:cs typeface="Arial" pitchFamily="34" charset="0"/>
              </a:rPr>
              <a:t> </a:t>
            </a:r>
            <a:r>
              <a:rPr lang="en-GB" sz="2400" dirty="0" err="1">
                <a:latin typeface="Arial" pitchFamily="34" charset="0"/>
                <a:cs typeface="Arial" pitchFamily="34" charset="0"/>
              </a:rPr>
              <a:t>trang</a:t>
            </a:r>
            <a:r>
              <a:rPr lang="en-GB" sz="2400" dirty="0">
                <a:latin typeface="Arial" pitchFamily="34" charset="0"/>
                <a:cs typeface="Arial" pitchFamily="34" charset="0"/>
              </a:rPr>
              <a:t> </a:t>
            </a:r>
            <a:r>
              <a:rPr lang="en-GB" sz="2400" dirty="0" err="1" smtClean="0">
                <a:latin typeface="Arial" pitchFamily="34" charset="0"/>
                <a:cs typeface="Arial" pitchFamily="34" charset="0"/>
              </a:rPr>
              <a:t>và</a:t>
            </a:r>
            <a:r>
              <a:rPr lang="en-GB" sz="2400" dirty="0" smtClean="0">
                <a:latin typeface="Arial" pitchFamily="34" charset="0"/>
                <a:cs typeface="Arial" pitchFamily="34" charset="0"/>
              </a:rPr>
              <a:t> </a:t>
            </a:r>
            <a:r>
              <a:rPr lang="en-GB" sz="2400" dirty="0" err="1">
                <a:latin typeface="Arial" pitchFamily="34" charset="0"/>
                <a:cs typeface="Arial" pitchFamily="34" charset="0"/>
              </a:rPr>
              <a:t>giữ</a:t>
            </a:r>
            <a:r>
              <a:rPr lang="en-GB" sz="2400" dirty="0">
                <a:latin typeface="Arial" pitchFamily="34" charset="0"/>
                <a:cs typeface="Arial" pitchFamily="34" charset="0"/>
              </a:rPr>
              <a:t> </a:t>
            </a:r>
            <a:r>
              <a:rPr lang="en-GB" sz="2400" err="1">
                <a:latin typeface="Arial" pitchFamily="34" charset="0"/>
                <a:cs typeface="Arial" pitchFamily="34" charset="0"/>
              </a:rPr>
              <a:t>khoảng</a:t>
            </a:r>
            <a:r>
              <a:rPr lang="en-GB" sz="2400">
                <a:latin typeface="Arial" pitchFamily="34" charset="0"/>
                <a:cs typeface="Arial" pitchFamily="34" charset="0"/>
              </a:rPr>
              <a:t> </a:t>
            </a:r>
            <a:r>
              <a:rPr lang="en-GB" sz="2400" smtClean="0">
                <a:latin typeface="Arial" pitchFamily="34" charset="0"/>
                <a:cs typeface="Arial" pitchFamily="34" charset="0"/>
              </a:rPr>
              <a:t>cách.</a:t>
            </a:r>
          </a:p>
          <a:p>
            <a:pPr marL="457200" indent="-457200" algn="just" eaLnBrk="1" fontAlgn="auto" hangingPunct="1">
              <a:spcAft>
                <a:spcPts val="600"/>
              </a:spcAft>
              <a:buFontTx/>
              <a:buChar char="-"/>
              <a:defRPr/>
            </a:pPr>
            <a:r>
              <a:rPr lang="en-GB" sz="2400" smtClean="0">
                <a:latin typeface="Arial" pitchFamily="34" charset="0"/>
                <a:cs typeface="Arial" pitchFamily="34" charset="0"/>
              </a:rPr>
              <a:t>Hàng </a:t>
            </a:r>
            <a:r>
              <a:rPr lang="en-GB" sz="2400" dirty="0" err="1">
                <a:latin typeface="Arial" pitchFamily="34" charset="0"/>
                <a:cs typeface="Arial" pitchFamily="34" charset="0"/>
              </a:rPr>
              <a:t>ngày</a:t>
            </a:r>
            <a:r>
              <a:rPr lang="en-GB" sz="2400" dirty="0">
                <a:latin typeface="Arial" pitchFamily="34" charset="0"/>
                <a:cs typeface="Arial" pitchFamily="34" charset="0"/>
              </a:rPr>
              <a:t> </a:t>
            </a:r>
            <a:r>
              <a:rPr lang="en-GB" sz="2400" dirty="0" err="1">
                <a:latin typeface="Arial" pitchFamily="34" charset="0"/>
                <a:cs typeface="Arial" pitchFamily="34" charset="0"/>
              </a:rPr>
              <a:t>lau</a:t>
            </a:r>
            <a:r>
              <a:rPr lang="en-GB" sz="2400" dirty="0">
                <a:latin typeface="Arial" pitchFamily="34" charset="0"/>
                <a:cs typeface="Arial" pitchFamily="34" charset="0"/>
              </a:rPr>
              <a:t> </a:t>
            </a:r>
            <a:r>
              <a:rPr lang="en-GB" sz="2400" dirty="0" err="1">
                <a:latin typeface="Arial" pitchFamily="34" charset="0"/>
                <a:cs typeface="Arial" pitchFamily="34" charset="0"/>
              </a:rPr>
              <a:t>nền</a:t>
            </a:r>
            <a:r>
              <a:rPr lang="en-GB" sz="2400" dirty="0">
                <a:latin typeface="Arial" pitchFamily="34" charset="0"/>
                <a:cs typeface="Arial" pitchFamily="34" charset="0"/>
              </a:rPr>
              <a:t> </a:t>
            </a:r>
            <a:r>
              <a:rPr lang="en-GB" sz="2400" dirty="0" err="1">
                <a:latin typeface="Arial" pitchFamily="34" charset="0"/>
                <a:cs typeface="Arial" pitchFamily="34" charset="0"/>
              </a:rPr>
              <a:t>nhà</a:t>
            </a:r>
            <a:r>
              <a:rPr lang="en-GB" sz="2400" dirty="0">
                <a:latin typeface="Arial" pitchFamily="34" charset="0"/>
                <a:cs typeface="Arial" pitchFamily="34" charset="0"/>
              </a:rPr>
              <a:t>, </a:t>
            </a:r>
            <a:r>
              <a:rPr lang="en-GB" sz="2400" dirty="0" err="1">
                <a:latin typeface="Arial" pitchFamily="34" charset="0"/>
                <a:cs typeface="Arial" pitchFamily="34" charset="0"/>
              </a:rPr>
              <a:t>bề</a:t>
            </a:r>
            <a:r>
              <a:rPr lang="en-GB" sz="2400" dirty="0">
                <a:latin typeface="Arial" pitchFamily="34" charset="0"/>
                <a:cs typeface="Arial" pitchFamily="34" charset="0"/>
              </a:rPr>
              <a:t> </a:t>
            </a:r>
            <a:r>
              <a:rPr lang="en-GB" sz="2400" dirty="0" err="1">
                <a:latin typeface="Arial" pitchFamily="34" charset="0"/>
                <a:cs typeface="Arial" pitchFamily="34" charset="0"/>
              </a:rPr>
              <a:t>mặt</a:t>
            </a:r>
            <a:r>
              <a:rPr lang="en-GB" sz="2400" dirty="0">
                <a:latin typeface="Arial" pitchFamily="34" charset="0"/>
                <a:cs typeface="Arial" pitchFamily="34" charset="0"/>
              </a:rPr>
              <a:t> </a:t>
            </a:r>
            <a:r>
              <a:rPr lang="en-GB" sz="2400" dirty="0" err="1">
                <a:latin typeface="Arial" pitchFamily="34" charset="0"/>
                <a:cs typeface="Arial" pitchFamily="34" charset="0"/>
              </a:rPr>
              <a:t>dụng</a:t>
            </a:r>
            <a:r>
              <a:rPr lang="en-GB" sz="2400" dirty="0">
                <a:latin typeface="Arial" pitchFamily="34" charset="0"/>
                <a:cs typeface="Arial" pitchFamily="34" charset="0"/>
              </a:rPr>
              <a:t> </a:t>
            </a:r>
            <a:r>
              <a:rPr lang="en-GB" sz="2400" dirty="0" err="1">
                <a:latin typeface="Arial" pitchFamily="34" charset="0"/>
                <a:cs typeface="Arial" pitchFamily="34" charset="0"/>
              </a:rPr>
              <a:t>cụ</a:t>
            </a:r>
            <a:r>
              <a:rPr lang="en-GB" sz="2400" dirty="0">
                <a:latin typeface="Arial" pitchFamily="34" charset="0"/>
                <a:cs typeface="Arial" pitchFamily="34" charset="0"/>
              </a:rPr>
              <a:t>, </a:t>
            </a:r>
            <a:r>
              <a:rPr lang="en-GB" sz="2400" dirty="0" err="1">
                <a:latin typeface="Arial" pitchFamily="34" charset="0"/>
                <a:cs typeface="Arial" pitchFamily="34" charset="0"/>
              </a:rPr>
              <a:t>tay</a:t>
            </a:r>
            <a:r>
              <a:rPr lang="en-GB" sz="2400" dirty="0">
                <a:latin typeface="Arial" pitchFamily="34" charset="0"/>
                <a:cs typeface="Arial" pitchFamily="34" charset="0"/>
              </a:rPr>
              <a:t> </a:t>
            </a:r>
            <a:r>
              <a:rPr lang="en-GB" sz="2400" err="1">
                <a:latin typeface="Arial" pitchFamily="34" charset="0"/>
                <a:cs typeface="Arial" pitchFamily="34" charset="0"/>
              </a:rPr>
              <a:t>nắm</a:t>
            </a:r>
            <a:r>
              <a:rPr lang="en-GB" sz="2400">
                <a:latin typeface="Arial" pitchFamily="34" charset="0"/>
                <a:cs typeface="Arial" pitchFamily="34" charset="0"/>
              </a:rPr>
              <a:t> </a:t>
            </a:r>
            <a:r>
              <a:rPr lang="en-GB" sz="2400" smtClean="0">
                <a:latin typeface="Arial" pitchFamily="34" charset="0"/>
                <a:cs typeface="Arial" pitchFamily="34" charset="0"/>
              </a:rPr>
              <a:t>cửa.</a:t>
            </a:r>
          </a:p>
          <a:p>
            <a:pPr marL="457200" indent="-457200" algn="just" eaLnBrk="1" fontAlgn="auto" hangingPunct="1">
              <a:spcAft>
                <a:spcPts val="600"/>
              </a:spcAft>
              <a:buFontTx/>
              <a:buChar char="-"/>
              <a:defRPr/>
            </a:pPr>
            <a:r>
              <a:rPr lang="en-GB" sz="2400" smtClean="0">
                <a:latin typeface="Arial" pitchFamily="34" charset="0"/>
                <a:cs typeface="Arial" pitchFamily="34" charset="0"/>
              </a:rPr>
              <a:t>Giúp </a:t>
            </a:r>
            <a:r>
              <a:rPr lang="en-GB" sz="2400" dirty="0" err="1">
                <a:latin typeface="Arial" pitchFamily="34" charset="0"/>
                <a:cs typeface="Arial" pitchFamily="34" charset="0"/>
              </a:rPr>
              <a:t>đỡ</a:t>
            </a:r>
            <a:r>
              <a:rPr lang="en-GB" sz="2400" dirty="0">
                <a:latin typeface="Arial" pitchFamily="34" charset="0"/>
                <a:cs typeface="Arial" pitchFamily="34" charset="0"/>
              </a:rPr>
              <a:t> </a:t>
            </a:r>
            <a:r>
              <a:rPr lang="en-GB" sz="2400" dirty="0" err="1">
                <a:latin typeface="Arial" pitchFamily="34" charset="0"/>
                <a:cs typeface="Arial" pitchFamily="34" charset="0"/>
              </a:rPr>
              <a:t>động</a:t>
            </a:r>
            <a:r>
              <a:rPr lang="en-GB" sz="2400" dirty="0">
                <a:latin typeface="Arial" pitchFamily="34" charset="0"/>
                <a:cs typeface="Arial" pitchFamily="34" charset="0"/>
              </a:rPr>
              <a:t> </a:t>
            </a:r>
            <a:r>
              <a:rPr lang="en-GB" sz="2400" dirty="0" err="1">
                <a:latin typeface="Arial" pitchFamily="34" charset="0"/>
                <a:cs typeface="Arial" pitchFamily="34" charset="0"/>
              </a:rPr>
              <a:t>viên</a:t>
            </a:r>
            <a:r>
              <a:rPr lang="en-GB" sz="2400" dirty="0">
                <a:latin typeface="Arial" pitchFamily="34" charset="0"/>
                <a:cs typeface="Arial" pitchFamily="34" charset="0"/>
              </a:rPr>
              <a:t> chia </a:t>
            </a:r>
            <a:r>
              <a:rPr lang="en-GB" sz="2400" dirty="0" err="1">
                <a:latin typeface="Arial" pitchFamily="34" charset="0"/>
                <a:cs typeface="Arial" pitchFamily="34" charset="0"/>
              </a:rPr>
              <a:t>sẻ</a:t>
            </a:r>
            <a:r>
              <a:rPr lang="en-GB" sz="2400" dirty="0">
                <a:latin typeface="Arial" pitchFamily="34" charset="0"/>
                <a:cs typeface="Arial" pitchFamily="34" charset="0"/>
              </a:rPr>
              <a:t> </a:t>
            </a:r>
            <a:r>
              <a:rPr lang="en-GB" sz="2400" dirty="0" err="1">
                <a:latin typeface="Arial" pitchFamily="34" charset="0"/>
                <a:cs typeface="Arial" pitchFamily="34" charset="0"/>
              </a:rPr>
              <a:t>với</a:t>
            </a:r>
            <a:r>
              <a:rPr lang="en-GB" sz="2400" dirty="0">
                <a:latin typeface="Arial" pitchFamily="34" charset="0"/>
                <a:cs typeface="Arial" pitchFamily="34" charset="0"/>
              </a:rPr>
              <a:t> </a:t>
            </a:r>
            <a:r>
              <a:rPr lang="en-GB" sz="2400" dirty="0" err="1">
                <a:latin typeface="Arial" pitchFamily="34" charset="0"/>
                <a:cs typeface="Arial" pitchFamily="34" charset="0"/>
              </a:rPr>
              <a:t>người</a:t>
            </a:r>
            <a:r>
              <a:rPr lang="en-GB" sz="2400" dirty="0">
                <a:latin typeface="Arial" pitchFamily="34" charset="0"/>
                <a:cs typeface="Arial" pitchFamily="34" charset="0"/>
              </a:rPr>
              <a:t> đ</a:t>
            </a:r>
            <a:r>
              <a:rPr lang="vi-VN" sz="2400" dirty="0">
                <a:latin typeface="Arial" pitchFamily="34" charset="0"/>
                <a:cs typeface="Arial" pitchFamily="34" charset="0"/>
              </a:rPr>
              <a:t>ư</a:t>
            </a:r>
            <a:r>
              <a:rPr lang="en-GB" sz="2400" dirty="0" err="1">
                <a:latin typeface="Arial" pitchFamily="34" charset="0"/>
                <a:cs typeface="Arial" pitchFamily="34" charset="0"/>
              </a:rPr>
              <a:t>ợc</a:t>
            </a:r>
            <a:r>
              <a:rPr lang="en-GB" sz="2400" dirty="0">
                <a:latin typeface="Arial" pitchFamily="34" charset="0"/>
                <a:cs typeface="Arial" pitchFamily="34" charset="0"/>
              </a:rPr>
              <a:t> </a:t>
            </a:r>
            <a:r>
              <a:rPr lang="en-GB" sz="2400" dirty="0" err="1">
                <a:latin typeface="Arial" pitchFamily="34" charset="0"/>
                <a:cs typeface="Arial" pitchFamily="34" charset="0"/>
              </a:rPr>
              <a:t>cách</a:t>
            </a:r>
            <a:r>
              <a:rPr lang="en-GB" sz="2400" dirty="0">
                <a:latin typeface="Arial" pitchFamily="34" charset="0"/>
                <a:cs typeface="Arial" pitchFamily="34" charset="0"/>
              </a:rPr>
              <a:t> </a:t>
            </a:r>
            <a:r>
              <a:rPr lang="en-GB" sz="2400" dirty="0" err="1">
                <a:latin typeface="Arial" pitchFamily="34" charset="0"/>
                <a:cs typeface="Arial" pitchFamily="34" charset="0"/>
              </a:rPr>
              <a:t>ly</a:t>
            </a:r>
            <a:r>
              <a:rPr lang="en-GB" sz="2400" dirty="0">
                <a:latin typeface="Arial" pitchFamily="34" charset="0"/>
                <a:cs typeface="Arial" pitchFamily="34" charset="0"/>
              </a:rPr>
              <a:t> </a:t>
            </a:r>
            <a:r>
              <a:rPr lang="en-GB" sz="2400" dirty="0" err="1">
                <a:latin typeface="Arial" pitchFamily="34" charset="0"/>
                <a:cs typeface="Arial" pitchFamily="34" charset="0"/>
              </a:rPr>
              <a:t>trong</a:t>
            </a:r>
            <a:r>
              <a:rPr lang="en-GB" sz="2400" dirty="0">
                <a:latin typeface="Arial" pitchFamily="34" charset="0"/>
                <a:cs typeface="Arial" pitchFamily="34" charset="0"/>
              </a:rPr>
              <a:t> </a:t>
            </a:r>
            <a:r>
              <a:rPr lang="en-GB" sz="2400" dirty="0" err="1">
                <a:latin typeface="Arial" pitchFamily="34" charset="0"/>
                <a:cs typeface="Arial" pitchFamily="34" charset="0"/>
              </a:rPr>
              <a:t>thời</a:t>
            </a:r>
            <a:r>
              <a:rPr lang="en-GB" sz="2400" dirty="0">
                <a:latin typeface="Arial" pitchFamily="34" charset="0"/>
                <a:cs typeface="Arial" pitchFamily="34" charset="0"/>
              </a:rPr>
              <a:t> </a:t>
            </a:r>
            <a:r>
              <a:rPr lang="en-GB" sz="2400" dirty="0" err="1">
                <a:latin typeface="Arial" pitchFamily="34" charset="0"/>
                <a:cs typeface="Arial" pitchFamily="34" charset="0"/>
              </a:rPr>
              <a:t>gian</a:t>
            </a:r>
            <a:r>
              <a:rPr lang="en-GB" sz="2400" dirty="0">
                <a:latin typeface="Arial" pitchFamily="34" charset="0"/>
                <a:cs typeface="Arial" pitchFamily="34" charset="0"/>
              </a:rPr>
              <a:t> </a:t>
            </a:r>
            <a:r>
              <a:rPr lang="en-GB" sz="2400" err="1">
                <a:latin typeface="Arial" pitchFamily="34" charset="0"/>
                <a:cs typeface="Arial" pitchFamily="34" charset="0"/>
              </a:rPr>
              <a:t>cách</a:t>
            </a:r>
            <a:r>
              <a:rPr lang="en-GB" sz="2400">
                <a:latin typeface="Arial" pitchFamily="34" charset="0"/>
                <a:cs typeface="Arial" pitchFamily="34" charset="0"/>
              </a:rPr>
              <a:t> </a:t>
            </a:r>
            <a:r>
              <a:rPr lang="en-GB" sz="2400" smtClean="0">
                <a:latin typeface="Arial" pitchFamily="34" charset="0"/>
                <a:cs typeface="Arial" pitchFamily="34" charset="0"/>
              </a:rPr>
              <a:t>ly.</a:t>
            </a:r>
          </a:p>
          <a:p>
            <a:pPr marL="457200" indent="-457200" algn="just" eaLnBrk="1" fontAlgn="auto" hangingPunct="1">
              <a:spcAft>
                <a:spcPts val="600"/>
              </a:spcAft>
              <a:buFontTx/>
              <a:buChar char="-"/>
              <a:defRPr/>
            </a:pPr>
            <a:r>
              <a:rPr lang="en-GB" sz="2400" smtClean="0">
                <a:solidFill>
                  <a:srgbClr val="FF0000"/>
                </a:solidFill>
                <a:latin typeface="Arial" pitchFamily="34" charset="0"/>
                <a:cs typeface="Arial" pitchFamily="34" charset="0"/>
              </a:rPr>
              <a:t>Không </a:t>
            </a:r>
            <a:r>
              <a:rPr lang="en-GB" sz="2400" dirty="0" err="1">
                <a:solidFill>
                  <a:srgbClr val="FF0000"/>
                </a:solidFill>
                <a:latin typeface="Arial" pitchFamily="34" charset="0"/>
                <a:cs typeface="Arial" pitchFamily="34" charset="0"/>
              </a:rPr>
              <a:t>tổ</a:t>
            </a:r>
            <a:r>
              <a:rPr lang="en-GB" sz="2400" dirty="0">
                <a:solidFill>
                  <a:srgbClr val="FF0000"/>
                </a:solidFill>
                <a:latin typeface="Arial" pitchFamily="34" charset="0"/>
                <a:cs typeface="Arial" pitchFamily="34" charset="0"/>
              </a:rPr>
              <a:t> </a:t>
            </a:r>
            <a:r>
              <a:rPr lang="en-GB" sz="2400" dirty="0" err="1">
                <a:solidFill>
                  <a:srgbClr val="FF0000"/>
                </a:solidFill>
                <a:latin typeface="Arial" pitchFamily="34" charset="0"/>
                <a:cs typeface="Arial" pitchFamily="34" charset="0"/>
              </a:rPr>
              <a:t>chức</a:t>
            </a:r>
            <a:r>
              <a:rPr lang="en-GB" sz="2400" dirty="0">
                <a:solidFill>
                  <a:srgbClr val="FF0000"/>
                </a:solidFill>
                <a:latin typeface="Arial" pitchFamily="34" charset="0"/>
                <a:cs typeface="Arial" pitchFamily="34" charset="0"/>
              </a:rPr>
              <a:t> </a:t>
            </a:r>
            <a:r>
              <a:rPr lang="en-GB" sz="2400" dirty="0" err="1">
                <a:solidFill>
                  <a:srgbClr val="FF0000"/>
                </a:solidFill>
                <a:latin typeface="Arial" pitchFamily="34" charset="0"/>
                <a:cs typeface="Arial" pitchFamily="34" charset="0"/>
              </a:rPr>
              <a:t>hoạt</a:t>
            </a:r>
            <a:r>
              <a:rPr lang="en-GB" sz="2400" dirty="0">
                <a:solidFill>
                  <a:srgbClr val="FF0000"/>
                </a:solidFill>
                <a:latin typeface="Arial" pitchFamily="34" charset="0"/>
                <a:cs typeface="Arial" pitchFamily="34" charset="0"/>
              </a:rPr>
              <a:t> </a:t>
            </a:r>
            <a:r>
              <a:rPr lang="en-GB" sz="2400" dirty="0" err="1">
                <a:solidFill>
                  <a:srgbClr val="FF0000"/>
                </a:solidFill>
                <a:latin typeface="Arial" pitchFamily="34" charset="0"/>
                <a:cs typeface="Arial" pitchFamily="34" charset="0"/>
              </a:rPr>
              <a:t>động</a:t>
            </a:r>
            <a:r>
              <a:rPr lang="en-GB" sz="2400" dirty="0">
                <a:solidFill>
                  <a:srgbClr val="FF0000"/>
                </a:solidFill>
                <a:latin typeface="Arial" pitchFamily="34" charset="0"/>
                <a:cs typeface="Arial" pitchFamily="34" charset="0"/>
              </a:rPr>
              <a:t> </a:t>
            </a:r>
            <a:r>
              <a:rPr lang="en-GB" sz="2400" dirty="0" err="1">
                <a:solidFill>
                  <a:srgbClr val="FF0000"/>
                </a:solidFill>
                <a:latin typeface="Arial" pitchFamily="34" charset="0"/>
                <a:cs typeface="Arial" pitchFamily="34" charset="0"/>
              </a:rPr>
              <a:t>đông</a:t>
            </a:r>
            <a:r>
              <a:rPr lang="en-GB" sz="2400" dirty="0">
                <a:solidFill>
                  <a:srgbClr val="FF0000"/>
                </a:solidFill>
                <a:latin typeface="Arial" pitchFamily="34" charset="0"/>
                <a:cs typeface="Arial" pitchFamily="34" charset="0"/>
              </a:rPr>
              <a:t> ng</a:t>
            </a:r>
            <a:r>
              <a:rPr lang="vi-VN" sz="2400" dirty="0">
                <a:solidFill>
                  <a:srgbClr val="FF0000"/>
                </a:solidFill>
                <a:latin typeface="Arial" pitchFamily="34" charset="0"/>
                <a:cs typeface="Arial" pitchFamily="34" charset="0"/>
              </a:rPr>
              <a:t>ư</a:t>
            </a:r>
            <a:r>
              <a:rPr lang="en-GB" sz="2400" dirty="0" err="1">
                <a:solidFill>
                  <a:srgbClr val="FF0000"/>
                </a:solidFill>
                <a:latin typeface="Arial" pitchFamily="34" charset="0"/>
                <a:cs typeface="Arial" pitchFamily="34" charset="0"/>
              </a:rPr>
              <a:t>ời</a:t>
            </a:r>
            <a:r>
              <a:rPr lang="en-GB" sz="2400" dirty="0">
                <a:solidFill>
                  <a:srgbClr val="FF0000"/>
                </a:solidFill>
                <a:latin typeface="Arial" pitchFamily="34" charset="0"/>
                <a:cs typeface="Arial" pitchFamily="34" charset="0"/>
              </a:rPr>
              <a:t> </a:t>
            </a:r>
            <a:r>
              <a:rPr lang="en-GB" sz="2400" dirty="0" err="1">
                <a:solidFill>
                  <a:srgbClr val="FF0000"/>
                </a:solidFill>
                <a:latin typeface="Arial" pitchFamily="34" charset="0"/>
                <a:cs typeface="Arial" pitchFamily="34" charset="0"/>
              </a:rPr>
              <a:t>tại</a:t>
            </a:r>
            <a:r>
              <a:rPr lang="en-GB" sz="2400" dirty="0">
                <a:solidFill>
                  <a:srgbClr val="FF0000"/>
                </a:solidFill>
                <a:latin typeface="Arial" pitchFamily="34" charset="0"/>
                <a:cs typeface="Arial" pitchFamily="34" charset="0"/>
              </a:rPr>
              <a:t> </a:t>
            </a:r>
            <a:r>
              <a:rPr lang="en-GB" sz="2400" dirty="0" err="1">
                <a:solidFill>
                  <a:srgbClr val="FF0000"/>
                </a:solidFill>
                <a:latin typeface="Arial" pitchFamily="34" charset="0"/>
                <a:cs typeface="Arial" pitchFamily="34" charset="0"/>
              </a:rPr>
              <a:t>gia</a:t>
            </a:r>
            <a:r>
              <a:rPr lang="en-GB" sz="2400" dirty="0">
                <a:solidFill>
                  <a:srgbClr val="FF0000"/>
                </a:solidFill>
                <a:latin typeface="Arial" pitchFamily="34" charset="0"/>
                <a:cs typeface="Arial" pitchFamily="34" charset="0"/>
              </a:rPr>
              <a:t> </a:t>
            </a:r>
            <a:r>
              <a:rPr lang="en-GB" sz="2400" dirty="0" err="1">
                <a:solidFill>
                  <a:srgbClr val="FF0000"/>
                </a:solidFill>
                <a:latin typeface="Arial" pitchFamily="34" charset="0"/>
                <a:cs typeface="Arial" pitchFamily="34" charset="0"/>
              </a:rPr>
              <a:t>đình</a:t>
            </a:r>
            <a:r>
              <a:rPr lang="en-GB" sz="2400" dirty="0">
                <a:solidFill>
                  <a:srgbClr val="FF0000"/>
                </a:solidFill>
                <a:latin typeface="Arial" pitchFamily="34" charset="0"/>
                <a:cs typeface="Arial" pitchFamily="34" charset="0"/>
              </a:rPr>
              <a:t>, n</a:t>
            </a:r>
            <a:r>
              <a:rPr lang="vi-VN" sz="2400" dirty="0">
                <a:solidFill>
                  <a:srgbClr val="FF0000"/>
                </a:solidFill>
                <a:latin typeface="Arial" pitchFamily="34" charset="0"/>
                <a:cs typeface="Arial" pitchFamily="34" charset="0"/>
              </a:rPr>
              <a:t>ơ</a:t>
            </a:r>
            <a:r>
              <a:rPr lang="en-GB" sz="2400" dirty="0" err="1">
                <a:solidFill>
                  <a:srgbClr val="FF0000"/>
                </a:solidFill>
                <a:latin typeface="Arial" pitchFamily="34" charset="0"/>
                <a:cs typeface="Arial" pitchFamily="34" charset="0"/>
              </a:rPr>
              <a:t>i</a:t>
            </a:r>
            <a:r>
              <a:rPr lang="en-GB" sz="2400" dirty="0">
                <a:solidFill>
                  <a:srgbClr val="FF0000"/>
                </a:solidFill>
                <a:latin typeface="Arial" pitchFamily="34" charset="0"/>
                <a:cs typeface="Arial" pitchFamily="34" charset="0"/>
              </a:rPr>
              <a:t> l</a:t>
            </a:r>
            <a:r>
              <a:rPr lang="vi-VN" sz="2400" dirty="0">
                <a:solidFill>
                  <a:srgbClr val="FF0000"/>
                </a:solidFill>
                <a:latin typeface="Arial" pitchFamily="34" charset="0"/>
                <a:cs typeface="Arial" pitchFamily="34" charset="0"/>
              </a:rPr>
              <a:t>ư</a:t>
            </a:r>
            <a:r>
              <a:rPr lang="en-GB" sz="2400" dirty="0">
                <a:solidFill>
                  <a:srgbClr val="FF0000"/>
                </a:solidFill>
                <a:latin typeface="Arial" pitchFamily="34" charset="0"/>
                <a:cs typeface="Arial" pitchFamily="34" charset="0"/>
              </a:rPr>
              <a:t>u </a:t>
            </a:r>
            <a:r>
              <a:rPr lang="en-GB" sz="2400" dirty="0" err="1">
                <a:solidFill>
                  <a:srgbClr val="FF0000"/>
                </a:solidFill>
                <a:latin typeface="Arial" pitchFamily="34" charset="0"/>
                <a:cs typeface="Arial" pitchFamily="34" charset="0"/>
              </a:rPr>
              <a:t>trú</a:t>
            </a:r>
            <a:r>
              <a:rPr lang="en-GB" sz="2400" dirty="0">
                <a:solidFill>
                  <a:srgbClr val="FF0000"/>
                </a:solidFill>
                <a:latin typeface="Arial" pitchFamily="34" charset="0"/>
                <a:cs typeface="Arial" pitchFamily="34" charset="0"/>
              </a:rPr>
              <a:t>.</a:t>
            </a:r>
          </a:p>
          <a:p>
            <a:pPr marL="457200" indent="-457200" algn="just" eaLnBrk="1" fontAlgn="auto" hangingPunct="1">
              <a:spcAft>
                <a:spcPts val="600"/>
              </a:spcAft>
              <a:buAutoNum type="alphaLcParenR"/>
              <a:defRPr/>
            </a:pPr>
            <a:endParaRPr lang="en-GB" sz="2400" dirty="0">
              <a:latin typeface="Arial" pitchFamily="34" charset="0"/>
              <a:cs typeface="Arial" pitchFamily="34" charset="0"/>
            </a:endParaRPr>
          </a:p>
          <a:p>
            <a:pPr marL="457200" indent="-457200" algn="just" eaLnBrk="1" fontAlgn="auto" hangingPunct="1">
              <a:spcAft>
                <a:spcPts val="600"/>
              </a:spcAft>
              <a:buFont typeface="Arial" pitchFamily="34" charset="0"/>
              <a:buAutoNum type="alphaLcParenR"/>
              <a:defRPr/>
            </a:pPr>
            <a:endParaRPr lang="en-GB" sz="2200" dirty="0">
              <a:latin typeface="Arial" pitchFamily="34" charset="0"/>
              <a:cs typeface="Arial" pitchFamily="34" charset="0"/>
            </a:endParaRPr>
          </a:p>
          <a:p>
            <a:pPr marL="457200" indent="-457200" algn="just" eaLnBrk="1" fontAlgn="auto" hangingPunct="1">
              <a:spcAft>
                <a:spcPts val="600"/>
              </a:spcAft>
              <a:buFont typeface="Arial" pitchFamily="34" charset="0"/>
              <a:buAutoNum type="alphaLcParenR"/>
              <a:defRPr/>
            </a:pPr>
            <a:endParaRPr lang="en-GB" sz="2200" dirty="0">
              <a:latin typeface="Arial" pitchFamily="34" charset="0"/>
              <a:cs typeface="Arial" pitchFamily="34" charset="0"/>
            </a:endParaRPr>
          </a:p>
          <a:p>
            <a:pPr marL="0" indent="0" algn="just" eaLnBrk="1" fontAlgn="auto" hangingPunct="1">
              <a:spcAft>
                <a:spcPts val="600"/>
              </a:spcAft>
              <a:buFont typeface="Arial" pitchFamily="34" charset="0"/>
              <a:buNone/>
              <a:defRPr/>
            </a:pPr>
            <a:endParaRPr lang="pt-BR" sz="2200" dirty="0">
              <a:latin typeface="Arial" pitchFamily="34" charset="0"/>
              <a:cs typeface="Arial" pitchFamily="34" charset="0"/>
            </a:endParaRPr>
          </a:p>
        </p:txBody>
      </p:sp>
    </p:spTree>
    <p:extLst>
      <p:ext uri="{BB962C8B-B14F-4D97-AF65-F5344CB8AC3E}">
        <p14:creationId xmlns:p14="http://schemas.microsoft.com/office/powerpoint/2010/main" xmlns="" val="2804621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latin typeface="Arial" pitchFamily="34" charset="0"/>
                <a:cs typeface="Arial" pitchFamily="34" charset="0"/>
              </a:rPr>
              <a:t>UBND xã/phường/thị trấn:</a:t>
            </a:r>
            <a:endParaRPr lang="vi-VN"/>
          </a:p>
        </p:txBody>
      </p:sp>
      <p:sp>
        <p:nvSpPr>
          <p:cNvPr id="3" name="Content Placeholder 2"/>
          <p:cNvSpPr>
            <a:spLocks noGrp="1"/>
          </p:cNvSpPr>
          <p:nvPr>
            <p:ph idx="1"/>
          </p:nvPr>
        </p:nvSpPr>
        <p:spPr/>
        <p:txBody>
          <a:bodyPr rtlCol="0">
            <a:noAutofit/>
          </a:bodyPr>
          <a:lstStyle/>
          <a:p>
            <a:pPr marL="457200" indent="-457200" algn="just" eaLnBrk="1" fontAlgn="auto" hangingPunct="1">
              <a:spcAft>
                <a:spcPts val="600"/>
              </a:spcAft>
              <a:buFontTx/>
              <a:buChar char="-"/>
              <a:defRPr/>
            </a:pPr>
            <a:r>
              <a:rPr lang="vi-VN" sz="2600" smtClean="0">
                <a:latin typeface="Arial" pitchFamily="34" charset="0"/>
                <a:cs typeface="Arial" pitchFamily="34" charset="0"/>
              </a:rPr>
              <a:t>Tạo </a:t>
            </a:r>
            <a:r>
              <a:rPr lang="vi-VN" sz="2600" dirty="0">
                <a:latin typeface="Arial" pitchFamily="34" charset="0"/>
                <a:cs typeface="Arial" pitchFamily="34" charset="0"/>
              </a:rPr>
              <a:t>điều kiện, động viên, chia sẻ, giúp đỡ gia đình, nơi lưu trú và người được cách ly để người được cách ly yên tâm thực hiện việc cách ly trong suốt thời gian theo </a:t>
            </a:r>
            <a:r>
              <a:rPr lang="vi-VN" sz="2600">
                <a:latin typeface="Arial" pitchFamily="34" charset="0"/>
                <a:cs typeface="Arial" pitchFamily="34" charset="0"/>
              </a:rPr>
              <a:t>dõi</a:t>
            </a:r>
            <a:r>
              <a:rPr lang="en-GB" sz="2600" smtClean="0">
                <a:latin typeface="Arial" pitchFamily="34" charset="0"/>
                <a:cs typeface="Arial" pitchFamily="34" charset="0"/>
              </a:rPr>
              <a:t>.</a:t>
            </a:r>
            <a:endParaRPr lang="vi-VN" sz="2600" smtClean="0">
              <a:latin typeface="Arial" pitchFamily="34" charset="0"/>
              <a:cs typeface="Arial" pitchFamily="34" charset="0"/>
            </a:endParaRPr>
          </a:p>
          <a:p>
            <a:pPr marL="457200" indent="-457200" algn="just" eaLnBrk="1" fontAlgn="auto" hangingPunct="1">
              <a:spcAft>
                <a:spcPts val="600"/>
              </a:spcAft>
              <a:buFontTx/>
              <a:buChar char="-"/>
              <a:defRPr/>
            </a:pPr>
            <a:r>
              <a:rPr lang="vi-VN" sz="2600" smtClean="0">
                <a:latin typeface="Arial" pitchFamily="34" charset="0"/>
                <a:cs typeface="Arial" pitchFamily="34" charset="0"/>
              </a:rPr>
              <a:t>Chỉ </a:t>
            </a:r>
            <a:r>
              <a:rPr lang="vi-VN" sz="2600" dirty="0">
                <a:latin typeface="Arial" pitchFamily="34" charset="0"/>
                <a:cs typeface="Arial" pitchFamily="34" charset="0"/>
              </a:rPr>
              <a:t>đạo, giám sát chặt chẽ việc thực hiện cách ly và tiến hành cưỡng chế cách ly y tế nếu người được cách ly không tuân thủ yêu cầu cách ly y tế </a:t>
            </a:r>
            <a:endParaRPr lang="en-GB" sz="2600" dirty="0">
              <a:latin typeface="Arial" pitchFamily="34" charset="0"/>
              <a:cs typeface="Arial" pitchFamily="34" charset="0"/>
            </a:endParaRPr>
          </a:p>
          <a:p>
            <a:pPr marL="0" indent="0" algn="just" eaLnBrk="1" fontAlgn="auto" hangingPunct="1">
              <a:spcAft>
                <a:spcPts val="600"/>
              </a:spcAft>
              <a:buNone/>
              <a:defRPr/>
            </a:pPr>
            <a:endParaRPr lang="en-GB" sz="2600" dirty="0">
              <a:latin typeface="Arial" pitchFamily="34" charset="0"/>
              <a:cs typeface="Arial" pitchFamily="34" charset="0"/>
            </a:endParaRPr>
          </a:p>
          <a:p>
            <a:pPr marL="0" indent="0" algn="just" eaLnBrk="1" fontAlgn="auto" hangingPunct="1">
              <a:spcAft>
                <a:spcPts val="600"/>
              </a:spcAft>
              <a:buNone/>
              <a:defRPr/>
            </a:pPr>
            <a:endParaRPr lang="en-GB" sz="2600" dirty="0">
              <a:latin typeface="Arial" pitchFamily="34" charset="0"/>
              <a:cs typeface="Arial" pitchFamily="34" charset="0"/>
            </a:endParaRPr>
          </a:p>
          <a:p>
            <a:pPr marL="457200" indent="-457200" algn="just" eaLnBrk="1" fontAlgn="auto" hangingPunct="1">
              <a:spcAft>
                <a:spcPts val="600"/>
              </a:spcAft>
              <a:buFont typeface="Arial" pitchFamily="34" charset="0"/>
              <a:buAutoNum type="alphaLcParenR"/>
              <a:defRPr/>
            </a:pPr>
            <a:endParaRPr lang="en-GB" sz="2600" dirty="0">
              <a:latin typeface="Arial" pitchFamily="34" charset="0"/>
              <a:cs typeface="Arial" pitchFamily="34" charset="0"/>
            </a:endParaRPr>
          </a:p>
          <a:p>
            <a:pPr marL="0" indent="0" algn="just" eaLnBrk="1" fontAlgn="auto" hangingPunct="1">
              <a:spcAft>
                <a:spcPts val="600"/>
              </a:spcAft>
              <a:buFont typeface="Arial" pitchFamily="34" charset="0"/>
              <a:buNone/>
              <a:defRPr/>
            </a:pPr>
            <a:endParaRPr lang="pt-BR" sz="2600" dirty="0">
              <a:latin typeface="Arial" pitchFamily="34" charset="0"/>
              <a:cs typeface="Arial" pitchFamily="34" charset="0"/>
            </a:endParaRPr>
          </a:p>
        </p:txBody>
      </p:sp>
    </p:spTree>
    <p:extLst>
      <p:ext uri="{BB962C8B-B14F-4D97-AF65-F5344CB8AC3E}">
        <p14:creationId xmlns:p14="http://schemas.microsoft.com/office/powerpoint/2010/main" xmlns="" val="23639233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214290"/>
            <a:ext cx="9144000" cy="5334000"/>
          </a:xfrm>
        </p:spPr>
        <p:txBody>
          <a:bodyPr/>
          <a:lstStyle/>
          <a:p>
            <a:pPr eaLnBrk="1" hangingPunct="1"/>
            <a:r>
              <a:rPr lang="pt-BR" altLang="vi-VN" sz="3600" b="1" dirty="0">
                <a:latin typeface="Arial" pitchFamily="34" charset="0"/>
                <a:cs typeface="Arial" pitchFamily="34" charset="0"/>
              </a:rPr>
              <a:t>HƯỚNG DẪN </a:t>
            </a:r>
            <a:br>
              <a:rPr lang="pt-BR" altLang="vi-VN" sz="3600" b="1" dirty="0">
                <a:latin typeface="Arial" pitchFamily="34" charset="0"/>
                <a:cs typeface="Arial" pitchFamily="34" charset="0"/>
              </a:rPr>
            </a:br>
            <a:r>
              <a:rPr lang="pt-BR" altLang="vi-VN" sz="3600" b="1" dirty="0">
                <a:latin typeface="Arial" pitchFamily="34" charset="0"/>
                <a:cs typeface="Arial" pitchFamily="34" charset="0"/>
              </a:rPr>
              <a:t>CÁCH LY Y TẾ TẠI </a:t>
            </a:r>
            <a:r>
              <a:rPr lang="en-GB" altLang="vi-VN" sz="3600" b="1" dirty="0">
                <a:latin typeface="Arial" pitchFamily="34" charset="0"/>
                <a:cs typeface="Arial" pitchFamily="34" charset="0"/>
              </a:rPr>
              <a:t>C</a:t>
            </a:r>
            <a:r>
              <a:rPr lang="vi-VN" altLang="vi-VN" sz="3600" b="1" dirty="0">
                <a:latin typeface="Arial" pitchFamily="34" charset="0"/>
                <a:cs typeface="Arial" pitchFamily="34" charset="0"/>
              </a:rPr>
              <a:t>Ơ</a:t>
            </a:r>
            <a:r>
              <a:rPr lang="en-GB" altLang="vi-VN" sz="3600" b="1" dirty="0">
                <a:latin typeface="Arial" pitchFamily="34" charset="0"/>
                <a:cs typeface="Arial" pitchFamily="34" charset="0"/>
              </a:rPr>
              <a:t> </a:t>
            </a:r>
            <a:r>
              <a:rPr lang="en-GB" altLang="vi-VN" sz="3600" b="1">
                <a:latin typeface="Arial" pitchFamily="34" charset="0"/>
                <a:cs typeface="Arial" pitchFamily="34" charset="0"/>
              </a:rPr>
              <a:t>SỞ </a:t>
            </a:r>
            <a:r>
              <a:rPr lang="vi-VN" altLang="vi-VN" sz="3600" b="1" smtClean="0">
                <a:latin typeface="Arial" pitchFamily="34" charset="0"/>
                <a:cs typeface="Arial" pitchFamily="34" charset="0"/>
              </a:rPr>
              <a:t/>
            </a:r>
            <a:br>
              <a:rPr lang="vi-VN" altLang="vi-VN" sz="3600" b="1" smtClean="0">
                <a:latin typeface="Arial" pitchFamily="34" charset="0"/>
                <a:cs typeface="Arial" pitchFamily="34" charset="0"/>
              </a:rPr>
            </a:br>
            <a:r>
              <a:rPr lang="en-GB" altLang="vi-VN" sz="3600" b="1" smtClean="0">
                <a:solidFill>
                  <a:srgbClr val="C00000"/>
                </a:solidFill>
                <a:latin typeface="Arial" pitchFamily="34" charset="0"/>
                <a:cs typeface="Arial" pitchFamily="34" charset="0"/>
              </a:rPr>
              <a:t>CÁCH </a:t>
            </a:r>
            <a:r>
              <a:rPr lang="en-GB" altLang="vi-VN" sz="3600" b="1" dirty="0">
                <a:solidFill>
                  <a:srgbClr val="C00000"/>
                </a:solidFill>
                <a:latin typeface="Arial" pitchFamily="34" charset="0"/>
                <a:cs typeface="Arial" pitchFamily="34" charset="0"/>
              </a:rPr>
              <a:t>LY TẬP TRUNG </a:t>
            </a:r>
            <a:r>
              <a:rPr lang="en-GB" altLang="vi-VN" sz="3600" b="1" dirty="0">
                <a:latin typeface="Arial" pitchFamily="34" charset="0"/>
                <a:cs typeface="Arial" pitchFamily="34" charset="0"/>
              </a:rPr>
              <a:t>TRONG </a:t>
            </a:r>
            <a:r>
              <a:rPr lang="en-GB" altLang="vi-VN" sz="3600" b="1">
                <a:latin typeface="Arial" pitchFamily="34" charset="0"/>
                <a:cs typeface="Arial" pitchFamily="34" charset="0"/>
              </a:rPr>
              <a:t>PHÒNG </a:t>
            </a:r>
            <a:r>
              <a:rPr lang="en-GB" altLang="vi-VN" sz="3600" b="1" smtClean="0">
                <a:latin typeface="Arial" pitchFamily="34" charset="0"/>
                <a:cs typeface="Arial" pitchFamily="34" charset="0"/>
              </a:rPr>
              <a:t>CHỐNG</a:t>
            </a:r>
            <a:r>
              <a:rPr lang="vi-VN" altLang="vi-VN" sz="3600" b="1" smtClean="0">
                <a:latin typeface="Arial" pitchFamily="34" charset="0"/>
                <a:cs typeface="Arial" pitchFamily="34" charset="0"/>
              </a:rPr>
              <a:t> </a:t>
            </a:r>
            <a:r>
              <a:rPr lang="en-GB" altLang="vi-VN" sz="3600" b="1" smtClean="0">
                <a:latin typeface="Arial" pitchFamily="34" charset="0"/>
                <a:cs typeface="Arial" pitchFamily="34" charset="0"/>
              </a:rPr>
              <a:t>BỆNH VIÊM </a:t>
            </a:r>
            <a:r>
              <a:rPr lang="en-GB" altLang="vi-VN" sz="3600" b="1" dirty="0">
                <a:latin typeface="Arial" pitchFamily="34" charset="0"/>
                <a:cs typeface="Arial" pitchFamily="34" charset="0"/>
              </a:rPr>
              <a:t>Đ</a:t>
            </a:r>
            <a:r>
              <a:rPr lang="vi-VN" altLang="vi-VN" sz="3600" b="1" dirty="0">
                <a:latin typeface="Arial" pitchFamily="34" charset="0"/>
                <a:cs typeface="Arial" pitchFamily="34" charset="0"/>
              </a:rPr>
              <a:t>Ư</a:t>
            </a:r>
            <a:r>
              <a:rPr lang="en-GB" altLang="vi-VN" sz="3600" b="1" dirty="0">
                <a:latin typeface="Arial" pitchFamily="34" charset="0"/>
                <a:cs typeface="Arial" pitchFamily="34" charset="0"/>
              </a:rPr>
              <a:t>ỜNG HÔ HẤP </a:t>
            </a:r>
            <a:r>
              <a:rPr lang="en-GB" altLang="vi-VN" sz="3600" b="1">
                <a:latin typeface="Arial" pitchFamily="34" charset="0"/>
                <a:cs typeface="Arial" pitchFamily="34" charset="0"/>
              </a:rPr>
              <a:t>CẤP </a:t>
            </a:r>
            <a:r>
              <a:rPr lang="en-GB" altLang="vi-VN" sz="3600" b="1" smtClean="0">
                <a:latin typeface="Arial" pitchFamily="34" charset="0"/>
                <a:cs typeface="Arial" pitchFamily="34" charset="0"/>
              </a:rPr>
              <a:t>DO </a:t>
            </a:r>
            <a:r>
              <a:rPr lang="vi-VN" altLang="vi-VN" sz="3600" b="1" smtClean="0">
                <a:latin typeface="Arial" pitchFamily="34" charset="0"/>
                <a:cs typeface="Arial" pitchFamily="34" charset="0"/>
              </a:rPr>
              <a:t>COVID-19</a:t>
            </a:r>
            <a:r>
              <a:rPr lang="vi-VN" altLang="vi-VN" sz="3600" b="1" smtClean="0"/>
              <a:t/>
            </a:r>
            <a:br>
              <a:rPr lang="vi-VN" altLang="vi-VN" sz="3600" b="1" smtClean="0"/>
            </a:br>
            <a:r>
              <a:rPr lang="en-GB" altLang="vi-VN" sz="3600" b="1" dirty="0" smtClean="0"/>
              <a:t/>
            </a:r>
            <a:br>
              <a:rPr lang="en-GB" altLang="vi-VN" sz="3600" b="1" dirty="0" smtClean="0"/>
            </a:br>
            <a:r>
              <a:rPr lang="en-GB" altLang="vi-VN" sz="2400" b="1" i="1" dirty="0" smtClean="0"/>
              <a:t>Theo </a:t>
            </a:r>
            <a:r>
              <a:rPr lang="en-GB" altLang="vi-VN" sz="2400" b="1" i="1" dirty="0" err="1"/>
              <a:t>quyết</a:t>
            </a:r>
            <a:r>
              <a:rPr lang="en-GB" altLang="vi-VN" sz="2400" b="1" i="1" dirty="0"/>
              <a:t> </a:t>
            </a:r>
            <a:r>
              <a:rPr lang="en-GB" altLang="vi-VN" sz="2400" b="1" i="1" dirty="0" err="1"/>
              <a:t>định</a:t>
            </a:r>
            <a:r>
              <a:rPr lang="en-GB" altLang="vi-VN" sz="2400" b="1" i="1" dirty="0"/>
              <a:t> </a:t>
            </a:r>
            <a:r>
              <a:rPr lang="en-GB" altLang="vi-VN" sz="2400" b="1" i="1" dirty="0" err="1"/>
              <a:t>số</a:t>
            </a:r>
            <a:r>
              <a:rPr lang="en-GB" altLang="vi-VN" sz="2400" b="1" i="1" dirty="0"/>
              <a:t> </a:t>
            </a:r>
            <a:r>
              <a:rPr lang="en-GB" altLang="vi-VN" sz="2400" b="1" i="1" dirty="0" smtClean="0"/>
              <a:t> 344/QĐ-BYT </a:t>
            </a:r>
            <a:r>
              <a:rPr lang="en-GB" altLang="vi-VN" sz="2400" b="1" i="1" dirty="0" err="1"/>
              <a:t>ngày</a:t>
            </a:r>
            <a:r>
              <a:rPr lang="en-GB" altLang="vi-VN" sz="2400" b="1" i="1" dirty="0"/>
              <a:t> </a:t>
            </a:r>
            <a:r>
              <a:rPr lang="en-GB" altLang="vi-VN" sz="2400" b="1" i="1" dirty="0" smtClean="0"/>
              <a:t>07/02/2020</a:t>
            </a:r>
            <a:endParaRPr lang="en-US" altLang="vi-VN" sz="24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2812992743"/>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t-BR" b="1" smtClean="0">
                <a:latin typeface="Arial" pitchFamily="34" charset="0"/>
                <a:cs typeface="Arial" pitchFamily="34" charset="0"/>
              </a:rPr>
              <a:t>Đối t</a:t>
            </a:r>
            <a:r>
              <a:rPr lang="en-GB" b="1" smtClean="0">
                <a:latin typeface="Arial" pitchFamily="34" charset="0"/>
                <a:cs typeface="Arial" pitchFamily="34" charset="0"/>
              </a:rPr>
              <a:t>ượng </a:t>
            </a:r>
            <a:r>
              <a:rPr lang="en-GB" b="1" smtClean="0">
                <a:solidFill>
                  <a:srgbClr val="C00000"/>
                </a:solidFill>
                <a:latin typeface="Arial" pitchFamily="34" charset="0"/>
                <a:cs typeface="Arial" pitchFamily="34" charset="0"/>
              </a:rPr>
              <a:t>cách ly</a:t>
            </a:r>
            <a:r>
              <a:rPr lang="vi-VN" b="1" smtClean="0">
                <a:solidFill>
                  <a:srgbClr val="C00000"/>
                </a:solidFill>
                <a:latin typeface="Arial" pitchFamily="34" charset="0"/>
                <a:cs typeface="Arial" pitchFamily="34" charset="0"/>
              </a:rPr>
              <a:t> tập trung:</a:t>
            </a:r>
            <a:endParaRPr lang="vi-VN">
              <a:solidFill>
                <a:srgbClr val="C00000"/>
              </a:solidFill>
            </a:endParaRPr>
          </a:p>
        </p:txBody>
      </p:sp>
      <p:sp>
        <p:nvSpPr>
          <p:cNvPr id="3" name="Content Placeholder 2"/>
          <p:cNvSpPr>
            <a:spLocks noGrp="1"/>
          </p:cNvSpPr>
          <p:nvPr>
            <p:ph idx="1"/>
          </p:nvPr>
        </p:nvSpPr>
        <p:spPr>
          <a:xfrm>
            <a:off x="500034" y="1714488"/>
            <a:ext cx="8229600" cy="4525963"/>
          </a:xfrm>
        </p:spPr>
        <p:txBody>
          <a:bodyPr rtlCol="0">
            <a:noAutofit/>
          </a:bodyPr>
          <a:lstStyle/>
          <a:p>
            <a:pPr marL="457200" indent="-457200" algn="just" eaLnBrk="1" fontAlgn="auto" hangingPunct="1">
              <a:spcAft>
                <a:spcPts val="600"/>
              </a:spcAft>
              <a:buAutoNum type="arabicPeriod"/>
              <a:defRPr/>
            </a:pPr>
            <a:r>
              <a:rPr lang="vi-VN" sz="2400" smtClean="0">
                <a:latin typeface="Arial" pitchFamily="34" charset="0"/>
                <a:cs typeface="Arial" pitchFamily="34" charset="0"/>
              </a:rPr>
              <a:t>Người </a:t>
            </a:r>
            <a:r>
              <a:rPr lang="vi-VN" sz="2400" dirty="0">
                <a:latin typeface="Arial" pitchFamily="34" charset="0"/>
                <a:cs typeface="Arial" pitchFamily="34" charset="0"/>
              </a:rPr>
              <a:t>đến từ hoặc đi qua tỉnh Hồ Bắc, Trung Quốc nhập cảnh vào Việt Nam trong vòng 14 ngày kể từ ngày </a:t>
            </a:r>
            <a:r>
              <a:rPr lang="vi-VN" sz="2400">
                <a:latin typeface="Arial" pitchFamily="34" charset="0"/>
                <a:cs typeface="Arial" pitchFamily="34" charset="0"/>
              </a:rPr>
              <a:t>nhập </a:t>
            </a:r>
            <a:r>
              <a:rPr lang="vi-VN" sz="2400" smtClean="0">
                <a:latin typeface="Arial" pitchFamily="34" charset="0"/>
                <a:cs typeface="Arial" pitchFamily="34" charset="0"/>
              </a:rPr>
              <a:t>cảnh</a:t>
            </a:r>
            <a:endParaRPr lang="en-GB" sz="2400" dirty="0">
              <a:solidFill>
                <a:srgbClr val="0033CC"/>
              </a:solidFill>
              <a:latin typeface="Arial" pitchFamily="34" charset="0"/>
              <a:cs typeface="Arial" pitchFamily="34" charset="0"/>
            </a:endParaRPr>
          </a:p>
          <a:p>
            <a:pPr marL="457200" indent="-457200" algn="just" eaLnBrk="1" fontAlgn="auto" hangingPunct="1">
              <a:spcAft>
                <a:spcPts val="600"/>
              </a:spcAft>
              <a:buAutoNum type="arabicPeriod"/>
              <a:defRPr/>
            </a:pPr>
            <a:r>
              <a:rPr lang="vi-VN" sz="2400" dirty="0" smtClean="0">
                <a:latin typeface="Arial" pitchFamily="34" charset="0"/>
                <a:cs typeface="Arial" pitchFamily="34" charset="0"/>
              </a:rPr>
              <a:t>Người </a:t>
            </a:r>
            <a:r>
              <a:rPr lang="vi-VN" sz="2400" dirty="0">
                <a:latin typeface="Arial" pitchFamily="34" charset="0"/>
                <a:cs typeface="Arial" pitchFamily="34" charset="0"/>
              </a:rPr>
              <a:t>Việt Nam đến từ hoặc đi qua Trung Quốc (trừ tỉnh Hồ Bắc) trở về Việt Nam trong vòng 14 ngày kể từ ngày </a:t>
            </a:r>
            <a:r>
              <a:rPr lang="vi-VN" sz="2400">
                <a:latin typeface="Arial" pitchFamily="34" charset="0"/>
                <a:cs typeface="Arial" pitchFamily="34" charset="0"/>
              </a:rPr>
              <a:t>nhập </a:t>
            </a:r>
            <a:r>
              <a:rPr lang="vi-VN" sz="2400" smtClean="0">
                <a:latin typeface="Arial" pitchFamily="34" charset="0"/>
                <a:cs typeface="Arial" pitchFamily="34" charset="0"/>
              </a:rPr>
              <a:t>cảnh</a:t>
            </a:r>
            <a:endParaRPr lang="en-GB" sz="2400" dirty="0">
              <a:latin typeface="Arial" pitchFamily="34" charset="0"/>
              <a:cs typeface="Arial" pitchFamily="34" charset="0"/>
            </a:endParaRPr>
          </a:p>
          <a:p>
            <a:pPr marL="0" indent="0" algn="just" eaLnBrk="1" fontAlgn="auto" hangingPunct="1">
              <a:spcAft>
                <a:spcPts val="600"/>
              </a:spcAft>
              <a:buFont typeface="Arial" pitchFamily="34" charset="0"/>
              <a:buNone/>
              <a:defRPr/>
            </a:pPr>
            <a:endParaRPr lang="en-GB" sz="2400" dirty="0">
              <a:latin typeface="Arial" pitchFamily="34" charset="0"/>
              <a:cs typeface="Arial" pitchFamily="34" charset="0"/>
            </a:endParaRPr>
          </a:p>
          <a:p>
            <a:pPr marL="0" indent="0" algn="just" eaLnBrk="1" fontAlgn="auto" hangingPunct="1">
              <a:spcAft>
                <a:spcPts val="600"/>
              </a:spcAft>
              <a:buFont typeface="Arial" pitchFamily="34" charset="0"/>
              <a:buNone/>
              <a:defRPr/>
            </a:pPr>
            <a:endParaRPr lang="pt-BR" sz="2400" dirty="0">
              <a:latin typeface="Arial" pitchFamily="34" charset="0"/>
              <a:cs typeface="Arial" pitchFamily="34" charset="0"/>
            </a:endParaRPr>
          </a:p>
        </p:txBody>
      </p:sp>
    </p:spTree>
    <p:extLst>
      <p:ext uri="{BB962C8B-B14F-4D97-AF65-F5344CB8AC3E}">
        <p14:creationId xmlns:p14="http://schemas.microsoft.com/office/powerpoint/2010/main" xmlns="" val="1844265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b="1" smtClean="0">
                <a:latin typeface="Arial" pitchFamily="34" charset="0"/>
                <a:cs typeface="Arial" pitchFamily="34" charset="0"/>
              </a:rPr>
              <a:t>Bố trí khu vực </a:t>
            </a:r>
            <a:r>
              <a:rPr lang="en-GB" sz="4000" b="1" smtClean="0">
                <a:solidFill>
                  <a:srgbClr val="C00000"/>
                </a:solidFill>
                <a:latin typeface="Arial" pitchFamily="34" charset="0"/>
                <a:cs typeface="Arial" pitchFamily="34" charset="0"/>
              </a:rPr>
              <a:t>cách ly</a:t>
            </a:r>
            <a:r>
              <a:rPr lang="vi-VN" sz="4000" b="1" smtClean="0">
                <a:solidFill>
                  <a:srgbClr val="C00000"/>
                </a:solidFill>
                <a:latin typeface="Arial" pitchFamily="34" charset="0"/>
                <a:cs typeface="Arial" pitchFamily="34" charset="0"/>
              </a:rPr>
              <a:t> tập trung:</a:t>
            </a:r>
            <a:endParaRPr lang="vi-VN" sz="4000">
              <a:solidFill>
                <a:srgbClr val="C00000"/>
              </a:solidFill>
            </a:endParaRPr>
          </a:p>
        </p:txBody>
      </p:sp>
      <p:sp>
        <p:nvSpPr>
          <p:cNvPr id="3" name="Content Placeholder 2"/>
          <p:cNvSpPr>
            <a:spLocks noGrp="1"/>
          </p:cNvSpPr>
          <p:nvPr>
            <p:ph idx="1"/>
          </p:nvPr>
        </p:nvSpPr>
        <p:spPr/>
        <p:txBody>
          <a:bodyPr rtlCol="0">
            <a:noAutofit/>
          </a:bodyPr>
          <a:lstStyle/>
          <a:p>
            <a:pPr marL="0" indent="0" algn="just" eaLnBrk="1" fontAlgn="auto" hangingPunct="1">
              <a:spcAft>
                <a:spcPts val="600"/>
              </a:spcAft>
              <a:buNone/>
              <a:defRPr/>
            </a:pPr>
            <a:r>
              <a:rPr lang="vi-VN" sz="2800" smtClean="0">
                <a:latin typeface="Arial" pitchFamily="34" charset="0"/>
                <a:cs typeface="Arial" pitchFamily="34" charset="0"/>
              </a:rPr>
              <a:t>Khu </a:t>
            </a:r>
            <a:r>
              <a:rPr lang="vi-VN" sz="2800" dirty="0">
                <a:latin typeface="Arial" pitchFamily="34" charset="0"/>
                <a:cs typeface="Arial" pitchFamily="34" charset="0"/>
              </a:rPr>
              <a:t>vực cách ly của người đến từ hoặc đi qua tỉnh Hồ Bắc, Trung Quốc nhập cảnh vào Việt Nam phải được bố trí riêng biệt với nơi cách ly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đối</a:t>
            </a:r>
            <a:r>
              <a:rPr lang="en-US" sz="2800" dirty="0">
                <a:latin typeface="Arial" pitchFamily="34" charset="0"/>
                <a:cs typeface="Arial" pitchFamily="34" charset="0"/>
              </a:rPr>
              <a:t> </a:t>
            </a:r>
            <a:r>
              <a:rPr lang="en-US" sz="2800" dirty="0" err="1">
                <a:latin typeface="Arial" pitchFamily="34" charset="0"/>
                <a:cs typeface="Arial" pitchFamily="34" charset="0"/>
              </a:rPr>
              <a:t>tượng</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vi-VN" sz="2800" dirty="0">
                <a:latin typeface="Arial" pitchFamily="34" charset="0"/>
                <a:cs typeface="Arial" pitchFamily="34" charset="0"/>
              </a:rPr>
              <a:t>.</a:t>
            </a:r>
            <a:endParaRPr lang="en-GB" sz="2800" dirty="0">
              <a:latin typeface="Arial" pitchFamily="34" charset="0"/>
              <a:cs typeface="Arial" pitchFamily="34" charset="0"/>
            </a:endParaRPr>
          </a:p>
          <a:p>
            <a:pPr marL="0" indent="0" algn="just" eaLnBrk="1" fontAlgn="auto" hangingPunct="1">
              <a:spcAft>
                <a:spcPts val="600"/>
              </a:spcAft>
              <a:buNone/>
              <a:defRPr/>
            </a:pPr>
            <a:endParaRPr lang="en-GB" sz="2000" dirty="0">
              <a:latin typeface="Arial" pitchFamily="34" charset="0"/>
              <a:cs typeface="Arial" pitchFamily="34" charset="0"/>
            </a:endParaRPr>
          </a:p>
          <a:p>
            <a:pPr marL="0" indent="0" algn="just" eaLnBrk="1" fontAlgn="auto" hangingPunct="1">
              <a:spcAft>
                <a:spcPts val="600"/>
              </a:spcAft>
              <a:buFont typeface="Arial" pitchFamily="34" charset="0"/>
              <a:buNone/>
              <a:defRPr/>
            </a:pPr>
            <a:endParaRPr lang="en-GB" sz="2200" dirty="0">
              <a:latin typeface="Arial" pitchFamily="34" charset="0"/>
              <a:cs typeface="Arial" pitchFamily="34" charset="0"/>
            </a:endParaRPr>
          </a:p>
          <a:p>
            <a:pPr marL="0" indent="0" algn="just" eaLnBrk="1" fontAlgn="auto" hangingPunct="1">
              <a:spcAft>
                <a:spcPts val="600"/>
              </a:spcAft>
              <a:buFont typeface="Arial" pitchFamily="34" charset="0"/>
              <a:buNone/>
              <a:defRPr/>
            </a:pPr>
            <a:endParaRPr lang="pt-BR" sz="2200" dirty="0">
              <a:latin typeface="Arial" pitchFamily="34" charset="0"/>
              <a:cs typeface="Arial" pitchFamily="34" charset="0"/>
            </a:endParaRPr>
          </a:p>
        </p:txBody>
      </p:sp>
    </p:spTree>
    <p:extLst>
      <p:ext uri="{BB962C8B-B14F-4D97-AF65-F5344CB8AC3E}">
        <p14:creationId xmlns:p14="http://schemas.microsoft.com/office/powerpoint/2010/main" xmlns="" val="3822477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82660"/>
          </a:xfrm>
        </p:spPr>
        <p:txBody>
          <a:bodyPr/>
          <a:lstStyle/>
          <a:p>
            <a:r>
              <a:rPr lang="en-GB" sz="4000" b="1" smtClean="0">
                <a:solidFill>
                  <a:srgbClr val="C00000"/>
                </a:solidFill>
                <a:latin typeface="Arial" pitchFamily="34" charset="0"/>
                <a:cs typeface="Arial" pitchFamily="34" charset="0"/>
              </a:rPr>
              <a:t>Cán bộ Y tế</a:t>
            </a:r>
            <a:r>
              <a:rPr lang="vi-VN" sz="4000" b="1" smtClean="0">
                <a:solidFill>
                  <a:srgbClr val="C00000"/>
                </a:solidFill>
                <a:latin typeface="Arial" pitchFamily="34" charset="0"/>
                <a:cs typeface="Arial" pitchFamily="34" charset="0"/>
              </a:rPr>
              <a:t/>
            </a:r>
            <a:br>
              <a:rPr lang="vi-VN" sz="4000" b="1" smtClean="0">
                <a:solidFill>
                  <a:srgbClr val="C00000"/>
                </a:solidFill>
                <a:latin typeface="Arial" pitchFamily="34" charset="0"/>
                <a:cs typeface="Arial" pitchFamily="34" charset="0"/>
              </a:rPr>
            </a:br>
            <a:r>
              <a:rPr lang="vi-VN" sz="4000" b="1" smtClean="0">
                <a:solidFill>
                  <a:srgbClr val="C00000"/>
                </a:solidFill>
                <a:latin typeface="Arial" pitchFamily="34" charset="0"/>
                <a:cs typeface="Arial" pitchFamily="34" charset="0"/>
              </a:rPr>
              <a:t>tại nơi cách ly tập trung</a:t>
            </a:r>
            <a:endParaRPr lang="vi-VN" sz="4000"/>
          </a:p>
        </p:txBody>
      </p:sp>
      <p:sp>
        <p:nvSpPr>
          <p:cNvPr id="3" name="Content Placeholder 2"/>
          <p:cNvSpPr>
            <a:spLocks noGrp="1"/>
          </p:cNvSpPr>
          <p:nvPr>
            <p:ph idx="1"/>
          </p:nvPr>
        </p:nvSpPr>
        <p:spPr>
          <a:xfrm>
            <a:off x="571472" y="1571612"/>
            <a:ext cx="8229600" cy="4714908"/>
          </a:xfrm>
        </p:spPr>
        <p:txBody>
          <a:bodyPr rtlCol="0">
            <a:noAutofit/>
          </a:bodyPr>
          <a:lstStyle/>
          <a:p>
            <a:pPr marL="0" indent="0" algn="just">
              <a:spcBef>
                <a:spcPts val="600"/>
              </a:spcBef>
              <a:spcAft>
                <a:spcPts val="0"/>
              </a:spcAft>
              <a:buNone/>
            </a:pPr>
            <a:r>
              <a:rPr lang="en-US" sz="2400" b="1" smtClean="0">
                <a:latin typeface="Arial" pitchFamily="34" charset="0"/>
                <a:cs typeface="Arial" pitchFamily="34" charset="0"/>
              </a:rPr>
              <a:t>- </a:t>
            </a:r>
            <a:r>
              <a:rPr lang="en-US" sz="2400" smtClean="0">
                <a:latin typeface="Arial" pitchFamily="34" charset="0"/>
                <a:cs typeface="Arial" pitchFamily="34" charset="0"/>
              </a:rPr>
              <a:t>Tổ chức tiếp đón và </a:t>
            </a:r>
            <a:r>
              <a:rPr lang="vi-VN" sz="2400" smtClean="0">
                <a:latin typeface="Arial" pitchFamily="34" charset="0"/>
                <a:cs typeface="Arial" pitchFamily="34" charset="0"/>
              </a:rPr>
              <a:t>lập danh sách người </a:t>
            </a:r>
            <a:r>
              <a:rPr lang="en-US" sz="2400" smtClean="0">
                <a:latin typeface="Arial" pitchFamily="34" charset="0"/>
                <a:cs typeface="Arial" pitchFamily="34" charset="0"/>
              </a:rPr>
              <a:t>được đưa đến</a:t>
            </a:r>
            <a:r>
              <a:rPr lang="vi-VN" sz="2400" smtClean="0">
                <a:latin typeface="Arial" pitchFamily="34" charset="0"/>
                <a:cs typeface="Arial" pitchFamily="34" charset="0"/>
              </a:rPr>
              <a:t> cách ly</a:t>
            </a:r>
            <a:r>
              <a:rPr lang="en-US" sz="2400" smtClean="0">
                <a:latin typeface="Arial" pitchFamily="34" charset="0"/>
                <a:cs typeface="Arial" pitchFamily="34" charset="0"/>
              </a:rPr>
              <a:t>; </a:t>
            </a:r>
            <a:endParaRPr lang="en-GB" sz="2400" smtClean="0">
              <a:latin typeface="Arial" pitchFamily="34" charset="0"/>
              <a:cs typeface="Arial" pitchFamily="34" charset="0"/>
            </a:endParaRPr>
          </a:p>
          <a:p>
            <a:pPr marL="0" indent="0" algn="just">
              <a:spcBef>
                <a:spcPts val="600"/>
              </a:spcBef>
              <a:spcAft>
                <a:spcPts val="0"/>
              </a:spcAft>
              <a:buNone/>
            </a:pPr>
            <a:r>
              <a:rPr lang="en-US" sz="2400" b="1" smtClean="0">
                <a:latin typeface="Arial" pitchFamily="34" charset="0"/>
                <a:cs typeface="Arial" pitchFamily="34" charset="0"/>
              </a:rPr>
              <a:t>- </a:t>
            </a:r>
            <a:r>
              <a:rPr lang="en-US" sz="2400" smtClean="0">
                <a:latin typeface="Arial" pitchFamily="34" charset="0"/>
                <a:cs typeface="Arial" pitchFamily="34" charset="0"/>
              </a:rPr>
              <a:t>Thông báo yêu cầu, mục đích, thời gian của việc cách ly cho người được cách ly; </a:t>
            </a:r>
            <a:endParaRPr lang="en-GB" sz="2400" smtClean="0">
              <a:latin typeface="Arial" pitchFamily="34" charset="0"/>
              <a:cs typeface="Arial" pitchFamily="34" charset="0"/>
            </a:endParaRPr>
          </a:p>
          <a:p>
            <a:pPr marL="0" indent="0" algn="just">
              <a:spcBef>
                <a:spcPts val="600"/>
              </a:spcBef>
              <a:spcAft>
                <a:spcPts val="0"/>
              </a:spcAft>
              <a:buNone/>
            </a:pPr>
            <a:r>
              <a:rPr lang="en-US" sz="2400" b="1" smtClean="0">
                <a:latin typeface="Arial" pitchFamily="34" charset="0"/>
                <a:cs typeface="Arial" pitchFamily="34" charset="0"/>
              </a:rPr>
              <a:t>- </a:t>
            </a:r>
            <a:r>
              <a:rPr lang="en-US" sz="2400" smtClean="0">
                <a:latin typeface="Arial" pitchFamily="34" charset="0"/>
                <a:cs typeface="Arial" pitchFamily="34" charset="0"/>
              </a:rPr>
              <a:t>Sắp xếp người được cách ly vào phòng cách ly, tốt nhất mỗi người một phòng; </a:t>
            </a:r>
            <a:endParaRPr lang="en-GB" sz="2400" smtClean="0">
              <a:latin typeface="Arial" pitchFamily="34" charset="0"/>
              <a:cs typeface="Arial" pitchFamily="34" charset="0"/>
            </a:endParaRPr>
          </a:p>
          <a:p>
            <a:pPr marL="0" indent="0" algn="just">
              <a:spcBef>
                <a:spcPts val="600"/>
              </a:spcBef>
              <a:spcAft>
                <a:spcPts val="0"/>
              </a:spcAft>
              <a:buNone/>
            </a:pPr>
            <a:r>
              <a:rPr lang="en-US" sz="2400" b="1" smtClean="0">
                <a:latin typeface="Arial" pitchFamily="34" charset="0"/>
                <a:cs typeface="Arial" pitchFamily="34" charset="0"/>
              </a:rPr>
              <a:t>- </a:t>
            </a:r>
            <a:r>
              <a:rPr lang="en-US" sz="2400" smtClean="0">
                <a:latin typeface="Arial" pitchFamily="34" charset="0"/>
                <a:cs typeface="Arial" pitchFamily="34" charset="0"/>
              </a:rPr>
              <a:t>Phát tờ rơi khuyến cáo phòng bệnh và hướng dẫn người được cách ly các biện pháp tự phòng bệnh và phòng lây nhiễm cho người khác</a:t>
            </a:r>
            <a:endParaRPr lang="en-GB" sz="2400" smtClean="0">
              <a:latin typeface="Arial" pitchFamily="34" charset="0"/>
              <a:cs typeface="Arial" pitchFamily="34" charset="0"/>
            </a:endParaRPr>
          </a:p>
          <a:p>
            <a:pPr marL="0" indent="0" algn="just">
              <a:spcBef>
                <a:spcPts val="600"/>
              </a:spcBef>
              <a:spcAft>
                <a:spcPts val="0"/>
              </a:spcAft>
              <a:buNone/>
            </a:pPr>
            <a:r>
              <a:rPr lang="en-US" sz="2400" b="1" smtClean="0">
                <a:latin typeface="Arial" pitchFamily="34" charset="0"/>
                <a:cs typeface="Arial" pitchFamily="34" charset="0"/>
              </a:rPr>
              <a:t>- </a:t>
            </a:r>
            <a:r>
              <a:rPr lang="en-US" sz="2400" smtClean="0">
                <a:latin typeface="Arial" pitchFamily="34" charset="0"/>
                <a:cs typeface="Arial" pitchFamily="34" charset="0"/>
              </a:rPr>
              <a:t>Hướng dẫn người được cách ly thu gom riêng khẩu trang, khăn, giấy lau mũi, miệng đã qua sử dụng vào thùng đựng chất  thải lây nhiễm. </a:t>
            </a:r>
            <a:endParaRPr lang="en-GB" sz="2400" smtClean="0">
              <a:latin typeface="Arial" pitchFamily="34" charset="0"/>
              <a:cs typeface="Arial" pitchFamily="34" charset="0"/>
            </a:endParaRPr>
          </a:p>
          <a:p>
            <a:pPr marL="457200" indent="-457200" algn="just" eaLnBrk="1" fontAlgn="auto" hangingPunct="1">
              <a:spcAft>
                <a:spcPts val="600"/>
              </a:spcAft>
              <a:buAutoNum type="arabicPeriod"/>
              <a:defRPr/>
            </a:pPr>
            <a:endParaRPr lang="en-GB" sz="2000" b="1" dirty="0">
              <a:latin typeface="Arial" pitchFamily="34" charset="0"/>
              <a:cs typeface="Arial" pitchFamily="34" charset="0"/>
            </a:endParaRPr>
          </a:p>
        </p:txBody>
      </p:sp>
    </p:spTree>
    <p:extLst>
      <p:ext uri="{BB962C8B-B14F-4D97-AF65-F5344CB8AC3E}">
        <p14:creationId xmlns:p14="http://schemas.microsoft.com/office/powerpoint/2010/main" xmlns="" val="2707281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8596" y="214290"/>
            <a:ext cx="8229600" cy="928710"/>
          </a:xfrm>
        </p:spPr>
        <p:txBody>
          <a:bodyPr/>
          <a:lstStyle/>
          <a:p>
            <a:r>
              <a:rPr lang="en-GB" sz="4000" b="1" smtClean="0">
                <a:solidFill>
                  <a:srgbClr val="C00000"/>
                </a:solidFill>
                <a:latin typeface="Arial" pitchFamily="34" charset="0"/>
                <a:cs typeface="Arial" pitchFamily="34" charset="0"/>
              </a:rPr>
              <a:t>Tại c</a:t>
            </a:r>
            <a:r>
              <a:rPr lang="vi-VN" sz="4000" b="1" smtClean="0">
                <a:solidFill>
                  <a:srgbClr val="C00000"/>
                </a:solidFill>
                <a:latin typeface="Arial" pitchFamily="34" charset="0"/>
                <a:cs typeface="Arial" pitchFamily="34" charset="0"/>
              </a:rPr>
              <a:t>ơ</a:t>
            </a:r>
            <a:r>
              <a:rPr lang="en-GB" sz="4000" b="1" smtClean="0">
                <a:solidFill>
                  <a:srgbClr val="C00000"/>
                </a:solidFill>
                <a:latin typeface="Arial" pitchFamily="34" charset="0"/>
                <a:cs typeface="Arial" pitchFamily="34" charset="0"/>
              </a:rPr>
              <a:t> sở cách ly tập trung</a:t>
            </a:r>
            <a:endParaRPr lang="vi-VN" sz="400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357158" y="1214422"/>
            <a:ext cx="8229600" cy="5000660"/>
          </a:xfrm>
        </p:spPr>
        <p:txBody>
          <a:bodyPr rtlCol="0">
            <a:noAutofit/>
          </a:bodyPr>
          <a:lstStyle/>
          <a:p>
            <a:pPr marL="0" indent="0" algn="just">
              <a:buNone/>
            </a:pPr>
            <a:r>
              <a:rPr lang="en-US" sz="2600" smtClean="0">
                <a:latin typeface="Arial" pitchFamily="34" charset="0"/>
                <a:cs typeface="Arial" pitchFamily="34" charset="0"/>
              </a:rPr>
              <a:t>- Có </a:t>
            </a:r>
            <a:r>
              <a:rPr lang="en-US" sz="2600" dirty="0" err="1">
                <a:latin typeface="Arial" pitchFamily="34" charset="0"/>
                <a:cs typeface="Arial" pitchFamily="34" charset="0"/>
              </a:rPr>
              <a:t>nội</a:t>
            </a:r>
            <a:r>
              <a:rPr lang="en-US" sz="2600" dirty="0">
                <a:latin typeface="Arial" pitchFamily="34" charset="0"/>
                <a:cs typeface="Arial" pitchFamily="34" charset="0"/>
              </a:rPr>
              <a:t> </a:t>
            </a:r>
            <a:r>
              <a:rPr lang="en-US" sz="2600" dirty="0" err="1">
                <a:latin typeface="Arial" pitchFamily="34" charset="0"/>
                <a:cs typeface="Arial" pitchFamily="34" charset="0"/>
              </a:rPr>
              <a:t>quy</a:t>
            </a:r>
            <a:r>
              <a:rPr lang="en-US" sz="2600" dirty="0">
                <a:latin typeface="Arial" pitchFamily="34" charset="0"/>
                <a:cs typeface="Arial" pitchFamily="34" charset="0"/>
              </a:rPr>
              <a:t> </a:t>
            </a:r>
            <a:r>
              <a:rPr lang="en-US" sz="2600" dirty="0" err="1">
                <a:latin typeface="Arial" pitchFamily="34" charset="0"/>
                <a:cs typeface="Arial" pitchFamily="34" charset="0"/>
              </a:rPr>
              <a:t>khu</a:t>
            </a:r>
            <a:r>
              <a:rPr lang="en-US" sz="2600" dirty="0">
                <a:latin typeface="Arial" pitchFamily="34" charset="0"/>
                <a:cs typeface="Arial" pitchFamily="34" charset="0"/>
              </a:rPr>
              <a:t> </a:t>
            </a:r>
            <a:r>
              <a:rPr lang="en-US" sz="2600" dirty="0" err="1">
                <a:latin typeface="Arial" pitchFamily="34" charset="0"/>
                <a:cs typeface="Arial" pitchFamily="34" charset="0"/>
              </a:rPr>
              <a:t>vực</a:t>
            </a:r>
            <a:r>
              <a:rPr lang="en-US" sz="2600" dirty="0">
                <a:latin typeface="Arial" pitchFamily="34" charset="0"/>
                <a:cs typeface="Arial" pitchFamily="34" charset="0"/>
              </a:rPr>
              <a:t> </a:t>
            </a:r>
            <a:r>
              <a:rPr lang="en-US" sz="2600" dirty="0" err="1">
                <a:latin typeface="Arial" pitchFamily="34" charset="0"/>
                <a:cs typeface="Arial" pitchFamily="34" charset="0"/>
              </a:rPr>
              <a:t>cách</a:t>
            </a:r>
            <a:r>
              <a:rPr lang="en-US" sz="2600" dirty="0">
                <a:latin typeface="Arial" pitchFamily="34" charset="0"/>
                <a:cs typeface="Arial" pitchFamily="34" charset="0"/>
              </a:rPr>
              <a:t> </a:t>
            </a:r>
            <a:r>
              <a:rPr lang="en-US" sz="2600" dirty="0" err="1">
                <a:latin typeface="Arial" pitchFamily="34" charset="0"/>
                <a:cs typeface="Arial" pitchFamily="34" charset="0"/>
              </a:rPr>
              <a:t>ly</a:t>
            </a:r>
            <a:r>
              <a:rPr lang="en-US" sz="2600" dirty="0">
                <a:latin typeface="Arial" pitchFamily="34" charset="0"/>
                <a:cs typeface="Arial" pitchFamily="34" charset="0"/>
              </a:rPr>
              <a:t>. </a:t>
            </a:r>
            <a:endParaRPr lang="en-GB" sz="2600" dirty="0">
              <a:latin typeface="Arial" pitchFamily="34" charset="0"/>
              <a:cs typeface="Arial" pitchFamily="34" charset="0"/>
            </a:endParaRPr>
          </a:p>
          <a:p>
            <a:pPr marL="0" indent="0" algn="just">
              <a:buNone/>
            </a:pPr>
            <a:r>
              <a:rPr lang="vi-VN" sz="2600" smtClean="0">
                <a:latin typeface="Arial" pitchFamily="34" charset="0"/>
                <a:cs typeface="Arial" pitchFamily="34" charset="0"/>
              </a:rPr>
              <a:t>- Đảm </a:t>
            </a:r>
            <a:r>
              <a:rPr lang="vi-VN" sz="2600" dirty="0">
                <a:latin typeface="Arial" pitchFamily="34" charset="0"/>
                <a:cs typeface="Arial" pitchFamily="34" charset="0"/>
              </a:rPr>
              <a:t>bảo cơ sở vật chất thiết yếu cho nhu cầu sinh hoạt của người được cách ly</a:t>
            </a:r>
            <a:r>
              <a:rPr lang="vi-VN" sz="2600">
                <a:latin typeface="Arial" pitchFamily="34" charset="0"/>
                <a:cs typeface="Arial" pitchFamily="34" charset="0"/>
              </a:rPr>
              <a:t>. </a:t>
            </a:r>
            <a:endParaRPr lang="en-GB" sz="2600" dirty="0">
              <a:latin typeface="Arial" pitchFamily="34" charset="0"/>
              <a:cs typeface="Arial" pitchFamily="34" charset="0"/>
            </a:endParaRPr>
          </a:p>
          <a:p>
            <a:pPr marL="0" indent="0" algn="just">
              <a:buNone/>
            </a:pPr>
            <a:r>
              <a:rPr lang="vi-VN" sz="2600" smtClean="0">
                <a:latin typeface="Arial" pitchFamily="34" charset="0"/>
                <a:cs typeface="Arial" pitchFamily="34" charset="0"/>
              </a:rPr>
              <a:t>- Không </a:t>
            </a:r>
            <a:r>
              <a:rPr lang="vi-VN" sz="2600" dirty="0">
                <a:latin typeface="Arial" pitchFamily="34" charset="0"/>
                <a:cs typeface="Arial" pitchFamily="34" charset="0"/>
              </a:rPr>
              <a:t>tổ chức ăn uống tập trung đông người trong khu vực cách ly.</a:t>
            </a:r>
            <a:endParaRPr lang="en-GB" sz="2600" dirty="0">
              <a:latin typeface="Arial" pitchFamily="34" charset="0"/>
              <a:cs typeface="Arial" pitchFamily="34" charset="0"/>
            </a:endParaRPr>
          </a:p>
          <a:p>
            <a:pPr marL="0" indent="0" algn="just">
              <a:buNone/>
            </a:pPr>
            <a:r>
              <a:rPr lang="vi-VN" sz="2600" smtClean="0">
                <a:latin typeface="Arial" pitchFamily="34" charset="0"/>
                <a:cs typeface="Arial" pitchFamily="34" charset="0"/>
              </a:rPr>
              <a:t>- Tạo </a:t>
            </a:r>
            <a:r>
              <a:rPr lang="vi-VN" sz="2600" dirty="0">
                <a:latin typeface="Arial" pitchFamily="34" charset="0"/>
                <a:cs typeface="Arial" pitchFamily="34" charset="0"/>
              </a:rPr>
              <a:t>điều kiện, động viên, chia sẻ, giúp đỡ người được </a:t>
            </a:r>
            <a:r>
              <a:rPr lang="vi-VN" sz="2600">
                <a:latin typeface="Arial" pitchFamily="34" charset="0"/>
                <a:cs typeface="Arial" pitchFamily="34" charset="0"/>
              </a:rPr>
              <a:t>cách </a:t>
            </a:r>
            <a:r>
              <a:rPr lang="vi-VN" sz="2600" smtClean="0">
                <a:latin typeface="Arial" pitchFamily="34" charset="0"/>
                <a:cs typeface="Arial" pitchFamily="34" charset="0"/>
              </a:rPr>
              <a:t>ly</a:t>
            </a:r>
            <a:endParaRPr lang="en-GB" sz="2600" dirty="0">
              <a:latin typeface="Arial" pitchFamily="34" charset="0"/>
              <a:cs typeface="Arial" pitchFamily="34" charset="0"/>
            </a:endParaRPr>
          </a:p>
          <a:p>
            <a:pPr marL="0" indent="0" algn="just">
              <a:buNone/>
            </a:pPr>
            <a:r>
              <a:rPr lang="vi-VN" sz="2600" smtClean="0">
                <a:latin typeface="Arial" pitchFamily="34" charset="0"/>
                <a:cs typeface="Arial" pitchFamily="34" charset="0"/>
              </a:rPr>
              <a:t>- Giám </a:t>
            </a:r>
            <a:r>
              <a:rPr lang="vi-VN" sz="2600" dirty="0">
                <a:latin typeface="Arial" pitchFamily="34" charset="0"/>
                <a:cs typeface="Arial" pitchFamily="34" charset="0"/>
              </a:rPr>
              <a:t>sát chặt chẽ việc thực hiện cách ly và tiến hành cưỡng chế cách ly y tế nếu người được cách ly không tuân thủ yêu cầu cách ly y tế.</a:t>
            </a:r>
            <a:endParaRPr lang="en-GB" sz="2600" dirty="0">
              <a:latin typeface="Arial" pitchFamily="34" charset="0"/>
              <a:cs typeface="Arial" pitchFamily="34" charset="0"/>
            </a:endParaRPr>
          </a:p>
          <a:p>
            <a:pPr marL="0" indent="0" algn="just">
              <a:buNone/>
            </a:pPr>
            <a:r>
              <a:rPr lang="en-US" sz="2600" smtClean="0">
                <a:latin typeface="Arial" pitchFamily="34" charset="0"/>
                <a:cs typeface="Arial" pitchFamily="34" charset="0"/>
              </a:rPr>
              <a:t>- Đảm </a:t>
            </a:r>
            <a:r>
              <a:rPr lang="en-US" sz="2600" dirty="0" err="1">
                <a:latin typeface="Arial" pitchFamily="34" charset="0"/>
                <a:cs typeface="Arial" pitchFamily="34" charset="0"/>
              </a:rPr>
              <a:t>bảo</a:t>
            </a:r>
            <a:r>
              <a:rPr lang="en-US" sz="2600" dirty="0">
                <a:latin typeface="Arial" pitchFamily="34" charset="0"/>
                <a:cs typeface="Arial" pitchFamily="34" charset="0"/>
              </a:rPr>
              <a:t> an </a:t>
            </a:r>
            <a:r>
              <a:rPr lang="en-US" sz="2600" dirty="0" err="1">
                <a:latin typeface="Arial" pitchFamily="34" charset="0"/>
                <a:cs typeface="Arial" pitchFamily="34" charset="0"/>
              </a:rPr>
              <a:t>ninh</a:t>
            </a:r>
            <a:r>
              <a:rPr lang="en-US" sz="2600" dirty="0">
                <a:latin typeface="Arial" pitchFamily="34" charset="0"/>
                <a:cs typeface="Arial" pitchFamily="34" charset="0"/>
              </a:rPr>
              <a:t>, an </a:t>
            </a:r>
            <a:r>
              <a:rPr lang="en-US" sz="2600" dirty="0" err="1">
                <a:latin typeface="Arial" pitchFamily="34" charset="0"/>
                <a:cs typeface="Arial" pitchFamily="34" charset="0"/>
              </a:rPr>
              <a:t>toàn</a:t>
            </a:r>
            <a:r>
              <a:rPr lang="en-US" sz="2600" dirty="0">
                <a:latin typeface="Arial" pitchFamily="34" charset="0"/>
                <a:cs typeface="Arial" pitchFamily="34" charset="0"/>
              </a:rPr>
              <a:t> </a:t>
            </a:r>
            <a:r>
              <a:rPr lang="en-US" sz="2600" dirty="0" err="1">
                <a:latin typeface="Arial" pitchFamily="34" charset="0"/>
                <a:cs typeface="Arial" pitchFamily="34" charset="0"/>
              </a:rPr>
              <a:t>tại</a:t>
            </a:r>
            <a:r>
              <a:rPr lang="en-US" sz="2600" dirty="0">
                <a:latin typeface="Arial" pitchFamily="34" charset="0"/>
                <a:cs typeface="Arial" pitchFamily="34" charset="0"/>
              </a:rPr>
              <a:t> </a:t>
            </a:r>
            <a:r>
              <a:rPr lang="en-US" sz="2600" dirty="0" err="1">
                <a:latin typeface="Arial" pitchFamily="34" charset="0"/>
                <a:cs typeface="Arial" pitchFamily="34" charset="0"/>
              </a:rPr>
              <a:t>khu</a:t>
            </a:r>
            <a:r>
              <a:rPr lang="en-US" sz="2600" dirty="0">
                <a:latin typeface="Arial" pitchFamily="34" charset="0"/>
                <a:cs typeface="Arial" pitchFamily="34" charset="0"/>
              </a:rPr>
              <a:t> </a:t>
            </a:r>
            <a:r>
              <a:rPr lang="en-US" sz="2600" dirty="0" err="1">
                <a:latin typeface="Arial" pitchFamily="34" charset="0"/>
                <a:cs typeface="Arial" pitchFamily="34" charset="0"/>
              </a:rPr>
              <a:t>vực</a:t>
            </a:r>
            <a:r>
              <a:rPr lang="en-US" sz="2600" dirty="0">
                <a:latin typeface="Arial" pitchFamily="34" charset="0"/>
                <a:cs typeface="Arial" pitchFamily="34" charset="0"/>
              </a:rPr>
              <a:t> </a:t>
            </a:r>
            <a:r>
              <a:rPr lang="en-US" sz="2600" dirty="0" err="1">
                <a:latin typeface="Arial" pitchFamily="34" charset="0"/>
                <a:cs typeface="Arial" pitchFamily="34" charset="0"/>
              </a:rPr>
              <a:t>cách</a:t>
            </a:r>
            <a:r>
              <a:rPr lang="en-US" sz="2600" dirty="0">
                <a:latin typeface="Arial" pitchFamily="34" charset="0"/>
                <a:cs typeface="Arial" pitchFamily="34" charset="0"/>
              </a:rPr>
              <a:t> </a:t>
            </a:r>
            <a:r>
              <a:rPr lang="en-US" sz="2600" dirty="0" err="1">
                <a:latin typeface="Arial" pitchFamily="34" charset="0"/>
                <a:cs typeface="Arial" pitchFamily="34" charset="0"/>
              </a:rPr>
              <a:t>ly</a:t>
            </a:r>
            <a:r>
              <a:rPr lang="en-US" sz="2600" dirty="0">
                <a:latin typeface="Arial" pitchFamily="34" charset="0"/>
                <a:cs typeface="Arial" pitchFamily="34" charset="0"/>
              </a:rPr>
              <a:t>.</a:t>
            </a:r>
            <a:endParaRPr lang="en-GB" sz="2600" dirty="0">
              <a:latin typeface="Arial" pitchFamily="34" charset="0"/>
              <a:cs typeface="Arial" pitchFamily="34" charset="0"/>
            </a:endParaRPr>
          </a:p>
          <a:p>
            <a:pPr marL="0" indent="0" algn="just" eaLnBrk="1" fontAlgn="auto" hangingPunct="1">
              <a:spcAft>
                <a:spcPts val="600"/>
              </a:spcAft>
              <a:buNone/>
              <a:defRPr/>
            </a:pPr>
            <a:endParaRPr lang="en-GB" sz="2600" dirty="0">
              <a:latin typeface="Arial" pitchFamily="34" charset="0"/>
              <a:cs typeface="Arial" pitchFamily="34" charset="0"/>
            </a:endParaRPr>
          </a:p>
        </p:txBody>
      </p:sp>
    </p:spTree>
    <p:extLst>
      <p:ext uri="{BB962C8B-B14F-4D97-AF65-F5344CB8AC3E}">
        <p14:creationId xmlns:p14="http://schemas.microsoft.com/office/powerpoint/2010/main" xmlns="" val="3163477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571472" y="428604"/>
            <a:ext cx="8229600" cy="2500330"/>
          </a:xfrm>
        </p:spPr>
        <p:txBody>
          <a:bodyPr/>
          <a:lstStyle/>
          <a:p>
            <a:pPr marL="0" indent="0" algn="ctr">
              <a:spcBef>
                <a:spcPts val="600"/>
              </a:spcBef>
              <a:buFont typeface="Arial" pitchFamily="34" charset="0"/>
              <a:buNone/>
            </a:pPr>
            <a:r>
              <a:rPr lang="en-US" altLang="vi-VN" sz="4000" b="1" dirty="0">
                <a:solidFill>
                  <a:srgbClr val="000099"/>
                </a:solidFill>
              </a:rPr>
              <a:t>MỘT SỐ THÔNG TIN CHUNG </a:t>
            </a:r>
          </a:p>
          <a:p>
            <a:pPr marL="0" indent="0" algn="ctr">
              <a:spcBef>
                <a:spcPts val="600"/>
              </a:spcBef>
              <a:buFont typeface="Arial" pitchFamily="34" charset="0"/>
              <a:buNone/>
            </a:pPr>
            <a:r>
              <a:rPr lang="en-US" altLang="vi-VN" sz="4000" b="1" dirty="0">
                <a:solidFill>
                  <a:srgbClr val="000099"/>
                </a:solidFill>
              </a:rPr>
              <a:t>VỀ BỆNH VIÊM Đ</a:t>
            </a:r>
            <a:r>
              <a:rPr lang="vi-VN" altLang="vi-VN" sz="4000" b="1" dirty="0">
                <a:solidFill>
                  <a:srgbClr val="000099"/>
                </a:solidFill>
              </a:rPr>
              <a:t>Ư</a:t>
            </a:r>
            <a:r>
              <a:rPr lang="en-GB" altLang="vi-VN" sz="4000" b="1" dirty="0">
                <a:solidFill>
                  <a:srgbClr val="000099"/>
                </a:solidFill>
              </a:rPr>
              <a:t>ỜNG HÔ HẤP CẤP </a:t>
            </a:r>
            <a:r>
              <a:rPr lang="en-GB" altLang="vi-VN" sz="4000" b="1">
                <a:solidFill>
                  <a:srgbClr val="000099"/>
                </a:solidFill>
              </a:rPr>
              <a:t>DO </a:t>
            </a:r>
            <a:r>
              <a:rPr lang="en-GB" altLang="vi-VN" sz="4000" b="1" smtClean="0">
                <a:solidFill>
                  <a:srgbClr val="000099"/>
                </a:solidFill>
              </a:rPr>
              <a:t>COVID-19</a:t>
            </a:r>
            <a:endParaRPr lang="vi-VN" altLang="vi-VN" sz="4000" b="1" dirty="0">
              <a:solidFill>
                <a:srgbClr val="000099"/>
              </a:solidFill>
            </a:endParaRPr>
          </a:p>
        </p:txBody>
      </p:sp>
      <p:pic>
        <p:nvPicPr>
          <p:cNvPr id="1026" name="Picture 2" descr="C:\Users\user\Downloads\84708719_890741588039826_6686436276465303552_o.jpg"/>
          <p:cNvPicPr>
            <a:picLocks noChangeAspect="1" noChangeArrowheads="1"/>
          </p:cNvPicPr>
          <p:nvPr/>
        </p:nvPicPr>
        <p:blipFill>
          <a:blip r:embed="rId3"/>
          <a:srcRect/>
          <a:stretch>
            <a:fillRect/>
          </a:stretch>
        </p:blipFill>
        <p:spPr bwMode="auto">
          <a:xfrm>
            <a:off x="1643042" y="3071810"/>
            <a:ext cx="6000760" cy="3375428"/>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000" b="1" smtClean="0">
                <a:latin typeface="Arial" pitchFamily="34" charset="0"/>
                <a:cs typeface="Arial" pitchFamily="34" charset="0"/>
              </a:rPr>
              <a:t>Phòng chống lây nhiễm</a:t>
            </a:r>
            <a:r>
              <a:rPr lang="vi-VN" sz="4000" b="1" smtClean="0">
                <a:latin typeface="Arial" pitchFamily="34" charset="0"/>
                <a:cs typeface="Arial" pitchFamily="34" charset="0"/>
              </a:rPr>
              <a:t/>
            </a:r>
            <a:br>
              <a:rPr lang="vi-VN" sz="4000" b="1" smtClean="0">
                <a:latin typeface="Arial" pitchFamily="34" charset="0"/>
                <a:cs typeface="Arial" pitchFamily="34" charset="0"/>
              </a:rPr>
            </a:br>
            <a:r>
              <a:rPr lang="en-GB" sz="4000" b="1" smtClean="0">
                <a:solidFill>
                  <a:srgbClr val="C00000"/>
                </a:solidFill>
                <a:latin typeface="Arial" pitchFamily="34" charset="0"/>
                <a:cs typeface="Arial" pitchFamily="34" charset="0"/>
              </a:rPr>
              <a:t>tại c</a:t>
            </a:r>
            <a:r>
              <a:rPr lang="vi-VN" sz="4000" b="1" smtClean="0">
                <a:solidFill>
                  <a:srgbClr val="C00000"/>
                </a:solidFill>
                <a:latin typeface="Arial" pitchFamily="34" charset="0"/>
                <a:cs typeface="Arial" pitchFamily="34" charset="0"/>
              </a:rPr>
              <a:t>ơ</a:t>
            </a:r>
            <a:r>
              <a:rPr lang="en-GB" sz="4000" b="1" smtClean="0">
                <a:solidFill>
                  <a:srgbClr val="C00000"/>
                </a:solidFill>
                <a:latin typeface="Arial" pitchFamily="34" charset="0"/>
                <a:cs typeface="Arial" pitchFamily="34" charset="0"/>
              </a:rPr>
              <a:t> sở cách</a:t>
            </a:r>
            <a:r>
              <a:rPr lang="vi-VN" sz="4000" b="1" smtClean="0">
                <a:solidFill>
                  <a:srgbClr val="C00000"/>
                </a:solidFill>
                <a:latin typeface="Arial" pitchFamily="34" charset="0"/>
                <a:cs typeface="Arial" pitchFamily="34" charset="0"/>
              </a:rPr>
              <a:t> ly tập trung</a:t>
            </a:r>
            <a:endParaRPr lang="vi-VN" sz="4000">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457200" y="1714488"/>
            <a:ext cx="8229600" cy="4411675"/>
          </a:xfrm>
        </p:spPr>
        <p:txBody>
          <a:bodyPr rtlCol="0">
            <a:noAutofit/>
          </a:bodyPr>
          <a:lstStyle/>
          <a:p>
            <a:pPr marL="0" indent="0" algn="just">
              <a:spcBef>
                <a:spcPts val="0"/>
              </a:spcBef>
              <a:spcAft>
                <a:spcPts val="0"/>
              </a:spcAft>
              <a:buNone/>
            </a:pPr>
            <a:r>
              <a:rPr lang="en-US" sz="2600" smtClean="0">
                <a:latin typeface="Arial" pitchFamily="34" charset="0"/>
                <a:cs typeface="Arial" pitchFamily="34" charset="0"/>
              </a:rPr>
              <a:t>1</a:t>
            </a:r>
            <a:r>
              <a:rPr lang="en-US" sz="2600" dirty="0">
                <a:latin typeface="Arial" pitchFamily="34" charset="0"/>
                <a:cs typeface="Arial" pitchFamily="34" charset="0"/>
              </a:rPr>
              <a:t>. </a:t>
            </a:r>
            <a:r>
              <a:rPr lang="en-US" sz="2600" dirty="0" err="1">
                <a:latin typeface="Arial" pitchFamily="34" charset="0"/>
                <a:cs typeface="Arial" pitchFamily="34" charset="0"/>
              </a:rPr>
              <a:t>Đảm</a:t>
            </a:r>
            <a:r>
              <a:rPr lang="en-US" sz="2600" dirty="0">
                <a:latin typeface="Arial" pitchFamily="34" charset="0"/>
                <a:cs typeface="Arial" pitchFamily="34" charset="0"/>
              </a:rPr>
              <a:t> </a:t>
            </a:r>
            <a:r>
              <a:rPr lang="en-US" sz="2600" dirty="0" err="1">
                <a:latin typeface="Arial" pitchFamily="34" charset="0"/>
                <a:cs typeface="Arial" pitchFamily="34" charset="0"/>
              </a:rPr>
              <a:t>bảo</a:t>
            </a:r>
            <a:r>
              <a:rPr lang="en-US" sz="2600" dirty="0">
                <a:latin typeface="Arial" pitchFamily="34" charset="0"/>
                <a:cs typeface="Arial" pitchFamily="34" charset="0"/>
              </a:rPr>
              <a:t> </a:t>
            </a:r>
            <a:r>
              <a:rPr lang="en-US" sz="2600" dirty="0" err="1">
                <a:latin typeface="Arial" pitchFamily="34" charset="0"/>
                <a:cs typeface="Arial" pitchFamily="34" charset="0"/>
              </a:rPr>
              <a:t>thực</a:t>
            </a:r>
            <a:r>
              <a:rPr lang="en-US" sz="2600" dirty="0">
                <a:latin typeface="Arial" pitchFamily="34" charset="0"/>
                <a:cs typeface="Arial" pitchFamily="34" charset="0"/>
              </a:rPr>
              <a:t> </a:t>
            </a:r>
            <a:r>
              <a:rPr lang="en-US" sz="2600" dirty="0" err="1">
                <a:latin typeface="Arial" pitchFamily="34" charset="0"/>
                <a:cs typeface="Arial" pitchFamily="34" charset="0"/>
              </a:rPr>
              <a:t>hiện</a:t>
            </a:r>
            <a:r>
              <a:rPr lang="en-US" sz="2600" dirty="0">
                <a:latin typeface="Arial" pitchFamily="34" charset="0"/>
                <a:cs typeface="Arial" pitchFamily="34" charset="0"/>
              </a:rPr>
              <a:t> </a:t>
            </a:r>
            <a:r>
              <a:rPr lang="en-US" sz="2600" dirty="0" err="1">
                <a:latin typeface="Arial" pitchFamily="34" charset="0"/>
                <a:cs typeface="Arial" pitchFamily="34" charset="0"/>
              </a:rPr>
              <a:t>phòng</a:t>
            </a:r>
            <a:r>
              <a:rPr lang="en-US" sz="2600" dirty="0">
                <a:latin typeface="Arial" pitchFamily="34" charset="0"/>
                <a:cs typeface="Arial" pitchFamily="34" charset="0"/>
              </a:rPr>
              <a:t> </a:t>
            </a:r>
            <a:r>
              <a:rPr lang="en-US" sz="2600" dirty="0" err="1">
                <a:latin typeface="Arial" pitchFamily="34" charset="0"/>
                <a:cs typeface="Arial" pitchFamily="34" charset="0"/>
              </a:rPr>
              <a:t>chống</a:t>
            </a:r>
            <a:r>
              <a:rPr lang="en-US" sz="2600" dirty="0">
                <a:latin typeface="Arial" pitchFamily="34" charset="0"/>
                <a:cs typeface="Arial" pitchFamily="34" charset="0"/>
              </a:rPr>
              <a:t> </a:t>
            </a:r>
            <a:r>
              <a:rPr lang="en-US" sz="2600" dirty="0" err="1">
                <a:latin typeface="Arial" pitchFamily="34" charset="0"/>
                <a:cs typeface="Arial" pitchFamily="34" charset="0"/>
              </a:rPr>
              <a:t>lây</a:t>
            </a:r>
            <a:r>
              <a:rPr lang="en-US" sz="2600" dirty="0">
                <a:latin typeface="Arial" pitchFamily="34" charset="0"/>
                <a:cs typeface="Arial" pitchFamily="34" charset="0"/>
              </a:rPr>
              <a:t> </a:t>
            </a:r>
            <a:r>
              <a:rPr lang="en-US" sz="2600" dirty="0" err="1">
                <a:latin typeface="Arial" pitchFamily="34" charset="0"/>
                <a:cs typeface="Arial" pitchFamily="34" charset="0"/>
              </a:rPr>
              <a:t>nhiễm</a:t>
            </a:r>
            <a:r>
              <a:rPr lang="en-US" sz="2600" dirty="0">
                <a:latin typeface="Arial" pitchFamily="34" charset="0"/>
                <a:cs typeface="Arial" pitchFamily="34" charset="0"/>
              </a:rPr>
              <a:t> </a:t>
            </a:r>
            <a:r>
              <a:rPr lang="en-US" sz="2600" dirty="0" err="1">
                <a:latin typeface="Arial" pitchFamily="34" charset="0"/>
                <a:cs typeface="Arial" pitchFamily="34" charset="0"/>
              </a:rPr>
              <a:t>tại</a:t>
            </a:r>
            <a:r>
              <a:rPr lang="en-US" sz="2600" dirty="0">
                <a:latin typeface="Arial" pitchFamily="34" charset="0"/>
                <a:cs typeface="Arial" pitchFamily="34" charset="0"/>
              </a:rPr>
              <a:t> </a:t>
            </a:r>
            <a:r>
              <a:rPr lang="en-US" sz="2600" dirty="0" err="1">
                <a:latin typeface="Arial" pitchFamily="34" charset="0"/>
                <a:cs typeface="Arial" pitchFamily="34" charset="0"/>
              </a:rPr>
              <a:t>cơ</a:t>
            </a:r>
            <a:r>
              <a:rPr lang="en-US" sz="2600" dirty="0">
                <a:latin typeface="Arial" pitchFamily="34" charset="0"/>
                <a:cs typeface="Arial" pitchFamily="34" charset="0"/>
              </a:rPr>
              <a:t> </a:t>
            </a:r>
            <a:r>
              <a:rPr lang="en-US" sz="2600" dirty="0" err="1">
                <a:latin typeface="Arial" pitchFamily="34" charset="0"/>
                <a:cs typeface="Arial" pitchFamily="34" charset="0"/>
              </a:rPr>
              <a:t>sở</a:t>
            </a:r>
            <a:r>
              <a:rPr lang="en-US" sz="2600" dirty="0">
                <a:latin typeface="Arial" pitchFamily="34" charset="0"/>
                <a:cs typeface="Arial" pitchFamily="34" charset="0"/>
              </a:rPr>
              <a:t> </a:t>
            </a:r>
            <a:r>
              <a:rPr lang="en-US" sz="2600" dirty="0" err="1">
                <a:latin typeface="Arial" pitchFamily="34" charset="0"/>
                <a:cs typeface="Arial" pitchFamily="34" charset="0"/>
              </a:rPr>
              <a:t>bằng</a:t>
            </a:r>
            <a:r>
              <a:rPr lang="en-US" sz="2600" dirty="0">
                <a:latin typeface="Arial" pitchFamily="34" charset="0"/>
                <a:cs typeface="Arial" pitchFamily="34" charset="0"/>
              </a:rPr>
              <a:t> </a:t>
            </a:r>
            <a:r>
              <a:rPr lang="en-US" sz="2600" dirty="0" err="1">
                <a:latin typeface="Arial" pitchFamily="34" charset="0"/>
                <a:cs typeface="Arial" pitchFamily="34" charset="0"/>
              </a:rPr>
              <a:t>việc</a:t>
            </a:r>
            <a:r>
              <a:rPr lang="en-US" sz="2600" dirty="0">
                <a:latin typeface="Arial" pitchFamily="34" charset="0"/>
                <a:cs typeface="Arial" pitchFamily="34" charset="0"/>
              </a:rPr>
              <a:t> </a:t>
            </a:r>
            <a:r>
              <a:rPr lang="en-US" sz="2600" dirty="0" err="1">
                <a:latin typeface="Arial" pitchFamily="34" charset="0"/>
                <a:cs typeface="Arial" pitchFamily="34" charset="0"/>
              </a:rPr>
              <a:t>thực</a:t>
            </a:r>
            <a:r>
              <a:rPr lang="en-US" sz="2600" dirty="0">
                <a:latin typeface="Arial" pitchFamily="34" charset="0"/>
                <a:cs typeface="Arial" pitchFamily="34" charset="0"/>
              </a:rPr>
              <a:t> </a:t>
            </a:r>
            <a:r>
              <a:rPr lang="en-US" sz="2600" dirty="0" err="1">
                <a:latin typeface="Arial" pitchFamily="34" charset="0"/>
                <a:cs typeface="Arial" pitchFamily="34" charset="0"/>
              </a:rPr>
              <a:t>hiện</a:t>
            </a:r>
            <a:r>
              <a:rPr lang="en-US" sz="2600" dirty="0">
                <a:latin typeface="Arial" pitchFamily="34" charset="0"/>
                <a:cs typeface="Arial" pitchFamily="34" charset="0"/>
              </a:rPr>
              <a:t> </a:t>
            </a:r>
            <a:r>
              <a:rPr lang="en-US" sz="2600" dirty="0" err="1">
                <a:latin typeface="Arial" pitchFamily="34" charset="0"/>
                <a:cs typeface="Arial" pitchFamily="34" charset="0"/>
              </a:rPr>
              <a:t>vệ</a:t>
            </a:r>
            <a:r>
              <a:rPr lang="en-US" sz="2600" dirty="0">
                <a:latin typeface="Arial" pitchFamily="34" charset="0"/>
                <a:cs typeface="Arial" pitchFamily="34" charset="0"/>
              </a:rPr>
              <a:t> </a:t>
            </a:r>
            <a:r>
              <a:rPr lang="en-US" sz="2600" dirty="0" err="1">
                <a:latin typeface="Arial" pitchFamily="34" charset="0"/>
                <a:cs typeface="Arial" pitchFamily="34" charset="0"/>
              </a:rPr>
              <a:t>sinh</a:t>
            </a:r>
            <a:r>
              <a:rPr lang="en-US" sz="2600" dirty="0">
                <a:latin typeface="Arial" pitchFamily="34" charset="0"/>
                <a:cs typeface="Arial" pitchFamily="34" charset="0"/>
              </a:rPr>
              <a:t> </a:t>
            </a:r>
            <a:r>
              <a:rPr lang="en-US" sz="2600" dirty="0" err="1">
                <a:latin typeface="Arial" pitchFamily="34" charset="0"/>
                <a:cs typeface="Arial" pitchFamily="34" charset="0"/>
              </a:rPr>
              <a:t>thông</a:t>
            </a:r>
            <a:r>
              <a:rPr lang="en-US" sz="2600" dirty="0">
                <a:latin typeface="Arial" pitchFamily="34" charset="0"/>
                <a:cs typeface="Arial" pitchFamily="34" charset="0"/>
              </a:rPr>
              <a:t> </a:t>
            </a:r>
            <a:r>
              <a:rPr lang="en-US" sz="2600" dirty="0" err="1">
                <a:latin typeface="Arial" pitchFamily="34" charset="0"/>
                <a:cs typeface="Arial" pitchFamily="34" charset="0"/>
              </a:rPr>
              <a:t>khí</a:t>
            </a:r>
            <a:r>
              <a:rPr lang="en-US" sz="2600" dirty="0">
                <a:latin typeface="Arial" pitchFamily="34" charset="0"/>
                <a:cs typeface="Arial" pitchFamily="34" charset="0"/>
              </a:rPr>
              <a:t>, </a:t>
            </a:r>
            <a:r>
              <a:rPr lang="en-US" sz="2600" dirty="0" err="1">
                <a:latin typeface="Arial" pitchFamily="34" charset="0"/>
                <a:cs typeface="Arial" pitchFamily="34" charset="0"/>
              </a:rPr>
              <a:t>thông</a:t>
            </a:r>
            <a:r>
              <a:rPr lang="en-US" sz="2600" dirty="0">
                <a:latin typeface="Arial" pitchFamily="34" charset="0"/>
                <a:cs typeface="Arial" pitchFamily="34" charset="0"/>
              </a:rPr>
              <a:t> </a:t>
            </a:r>
            <a:r>
              <a:rPr lang="en-US" sz="2600" dirty="0" err="1">
                <a:latin typeface="Arial" pitchFamily="34" charset="0"/>
                <a:cs typeface="Arial" pitchFamily="34" charset="0"/>
              </a:rPr>
              <a:t>thoáng</a:t>
            </a:r>
            <a:r>
              <a:rPr lang="en-US" sz="2600" dirty="0">
                <a:latin typeface="Arial" pitchFamily="34" charset="0"/>
                <a:cs typeface="Arial" pitchFamily="34" charset="0"/>
              </a:rPr>
              <a:t> </a:t>
            </a:r>
            <a:r>
              <a:rPr lang="en-US" sz="2600" dirty="0" err="1">
                <a:latin typeface="Arial" pitchFamily="34" charset="0"/>
                <a:cs typeface="Arial" pitchFamily="34" charset="0"/>
              </a:rPr>
              <a:t>phòng</a:t>
            </a:r>
            <a:r>
              <a:rPr lang="en-US" sz="2600" dirty="0">
                <a:latin typeface="Arial" pitchFamily="34" charset="0"/>
                <a:cs typeface="Arial" pitchFamily="34" charset="0"/>
              </a:rPr>
              <a:t> ở, </a:t>
            </a:r>
            <a:r>
              <a:rPr lang="en-US" sz="2600" dirty="0" err="1">
                <a:latin typeface="Arial" pitchFamily="34" charset="0"/>
                <a:cs typeface="Arial" pitchFamily="34" charset="0"/>
              </a:rPr>
              <a:t>không</a:t>
            </a:r>
            <a:r>
              <a:rPr lang="en-US" sz="2600" dirty="0">
                <a:latin typeface="Arial" pitchFamily="34" charset="0"/>
                <a:cs typeface="Arial" pitchFamily="34" charset="0"/>
              </a:rPr>
              <a:t> </a:t>
            </a:r>
            <a:r>
              <a:rPr lang="en-US" sz="2600" dirty="0" err="1">
                <a:latin typeface="Arial" pitchFamily="34" charset="0"/>
                <a:cs typeface="Arial" pitchFamily="34" charset="0"/>
              </a:rPr>
              <a:t>dùng</a:t>
            </a:r>
            <a:r>
              <a:rPr lang="en-US" sz="2600" dirty="0">
                <a:latin typeface="Arial" pitchFamily="34" charset="0"/>
                <a:cs typeface="Arial" pitchFamily="34" charset="0"/>
              </a:rPr>
              <a:t> </a:t>
            </a:r>
            <a:r>
              <a:rPr lang="en-US" sz="2600" dirty="0" err="1">
                <a:latin typeface="Arial" pitchFamily="34" charset="0"/>
                <a:cs typeface="Arial" pitchFamily="34" charset="0"/>
              </a:rPr>
              <a:t>điều</a:t>
            </a:r>
            <a:r>
              <a:rPr lang="en-US" sz="2600" dirty="0">
                <a:latin typeface="Arial" pitchFamily="34" charset="0"/>
                <a:cs typeface="Arial" pitchFamily="34" charset="0"/>
              </a:rPr>
              <a:t> </a:t>
            </a:r>
            <a:r>
              <a:rPr lang="en-US" sz="2600" dirty="0" err="1">
                <a:latin typeface="Arial" pitchFamily="34" charset="0"/>
                <a:cs typeface="Arial" pitchFamily="34" charset="0"/>
              </a:rPr>
              <a:t>hòa</a:t>
            </a:r>
            <a:r>
              <a:rPr lang="en-US" sz="2600">
                <a:latin typeface="Arial" pitchFamily="34" charset="0"/>
                <a:cs typeface="Arial" pitchFamily="34" charset="0"/>
              </a:rPr>
              <a:t>; </a:t>
            </a:r>
            <a:endParaRPr lang="en-GB" sz="2600" dirty="0">
              <a:latin typeface="Arial" pitchFamily="34" charset="0"/>
              <a:cs typeface="Arial" pitchFamily="34" charset="0"/>
            </a:endParaRPr>
          </a:p>
          <a:p>
            <a:pPr marL="0" indent="0" algn="just">
              <a:spcBef>
                <a:spcPts val="0"/>
              </a:spcBef>
              <a:spcAft>
                <a:spcPts val="0"/>
              </a:spcAft>
              <a:buNone/>
            </a:pPr>
            <a:r>
              <a:rPr lang="en-US" sz="2600" dirty="0">
                <a:latin typeface="Arial" pitchFamily="34" charset="0"/>
                <a:cs typeface="Arial" pitchFamily="34" charset="0"/>
              </a:rPr>
              <a:t>2. </a:t>
            </a:r>
            <a:r>
              <a:rPr lang="en-US" sz="2600" dirty="0" err="1">
                <a:latin typeface="Arial" pitchFamily="34" charset="0"/>
                <a:cs typeface="Arial" pitchFamily="34" charset="0"/>
              </a:rPr>
              <a:t>Phát</a:t>
            </a:r>
            <a:r>
              <a:rPr lang="en-US" sz="2600" dirty="0">
                <a:latin typeface="Arial" pitchFamily="34" charset="0"/>
                <a:cs typeface="Arial" pitchFamily="34" charset="0"/>
              </a:rPr>
              <a:t> </a:t>
            </a:r>
            <a:r>
              <a:rPr lang="en-US" sz="2600" dirty="0" err="1">
                <a:latin typeface="Arial" pitchFamily="34" charset="0"/>
                <a:cs typeface="Arial" pitchFamily="34" charset="0"/>
              </a:rPr>
              <a:t>khẩu</a:t>
            </a:r>
            <a:r>
              <a:rPr lang="en-US" sz="2600" dirty="0">
                <a:latin typeface="Arial" pitchFamily="34" charset="0"/>
                <a:cs typeface="Arial" pitchFamily="34" charset="0"/>
              </a:rPr>
              <a:t> </a:t>
            </a:r>
            <a:r>
              <a:rPr lang="en-US" sz="2600" dirty="0" err="1">
                <a:latin typeface="Arial" pitchFamily="34" charset="0"/>
                <a:cs typeface="Arial" pitchFamily="34" charset="0"/>
              </a:rPr>
              <a:t>trang</a:t>
            </a:r>
            <a:r>
              <a:rPr lang="en-US" sz="2600" dirty="0">
                <a:latin typeface="Arial" pitchFamily="34" charset="0"/>
                <a:cs typeface="Arial" pitchFamily="34" charset="0"/>
              </a:rPr>
              <a:t> y </a:t>
            </a:r>
            <a:r>
              <a:rPr lang="en-US" sz="2600" dirty="0" err="1">
                <a:latin typeface="Arial" pitchFamily="34" charset="0"/>
                <a:cs typeface="Arial" pitchFamily="34" charset="0"/>
              </a:rPr>
              <a:t>tế</a:t>
            </a:r>
            <a:r>
              <a:rPr lang="en-US" sz="2600" dirty="0">
                <a:latin typeface="Arial" pitchFamily="34" charset="0"/>
                <a:cs typeface="Arial" pitchFamily="34" charset="0"/>
              </a:rPr>
              <a:t> </a:t>
            </a:r>
            <a:r>
              <a:rPr lang="en-US" sz="2600" dirty="0" err="1">
                <a:latin typeface="Arial" pitchFamily="34" charset="0"/>
                <a:cs typeface="Arial" pitchFamily="34" charset="0"/>
              </a:rPr>
              <a:t>và</a:t>
            </a:r>
            <a:r>
              <a:rPr lang="en-US" sz="2600" dirty="0">
                <a:latin typeface="Arial" pitchFamily="34" charset="0"/>
                <a:cs typeface="Arial" pitchFamily="34" charset="0"/>
              </a:rPr>
              <a:t> </a:t>
            </a:r>
            <a:r>
              <a:rPr lang="en-US" sz="2600" dirty="0" err="1">
                <a:latin typeface="Arial" pitchFamily="34" charset="0"/>
                <a:cs typeface="Arial" pitchFamily="34" charset="0"/>
              </a:rPr>
              <a:t>hướng</a:t>
            </a:r>
            <a:r>
              <a:rPr lang="en-US" sz="2600" dirty="0">
                <a:latin typeface="Arial" pitchFamily="34" charset="0"/>
                <a:cs typeface="Arial" pitchFamily="34" charset="0"/>
              </a:rPr>
              <a:t> </a:t>
            </a:r>
            <a:r>
              <a:rPr lang="en-US" sz="2600" dirty="0" err="1">
                <a:latin typeface="Arial" pitchFamily="34" charset="0"/>
                <a:cs typeface="Arial" pitchFamily="34" charset="0"/>
              </a:rPr>
              <a:t>dẫn</a:t>
            </a:r>
            <a:r>
              <a:rPr lang="en-US" sz="2600" dirty="0">
                <a:latin typeface="Arial" pitchFamily="34" charset="0"/>
                <a:cs typeface="Arial" pitchFamily="34" charset="0"/>
              </a:rPr>
              <a:t> </a:t>
            </a:r>
            <a:r>
              <a:rPr lang="en-US" sz="2600" dirty="0" err="1">
                <a:latin typeface="Arial" pitchFamily="34" charset="0"/>
                <a:cs typeface="Arial" pitchFamily="34" charset="0"/>
              </a:rPr>
              <a:t>người</a:t>
            </a:r>
            <a:r>
              <a:rPr lang="en-US" sz="2600" dirty="0">
                <a:latin typeface="Arial" pitchFamily="34" charset="0"/>
                <a:cs typeface="Arial" pitchFamily="34" charset="0"/>
              </a:rPr>
              <a:t> </a:t>
            </a:r>
            <a:r>
              <a:rPr lang="en-US" sz="2600" dirty="0" err="1">
                <a:latin typeface="Arial" pitchFamily="34" charset="0"/>
                <a:cs typeface="Arial" pitchFamily="34" charset="0"/>
              </a:rPr>
              <a:t>được</a:t>
            </a:r>
            <a:r>
              <a:rPr lang="en-US" sz="2600" dirty="0">
                <a:latin typeface="Arial" pitchFamily="34" charset="0"/>
                <a:cs typeface="Arial" pitchFamily="34" charset="0"/>
              </a:rPr>
              <a:t> </a:t>
            </a:r>
            <a:r>
              <a:rPr lang="en-US" sz="2600" dirty="0" err="1">
                <a:latin typeface="Arial" pitchFamily="34" charset="0"/>
                <a:cs typeface="Arial" pitchFamily="34" charset="0"/>
              </a:rPr>
              <a:t>cách</a:t>
            </a:r>
            <a:r>
              <a:rPr lang="en-US" sz="2600" dirty="0">
                <a:latin typeface="Arial" pitchFamily="34" charset="0"/>
                <a:cs typeface="Arial" pitchFamily="34" charset="0"/>
              </a:rPr>
              <a:t> </a:t>
            </a:r>
            <a:r>
              <a:rPr lang="en-US" sz="2600" dirty="0" err="1">
                <a:latin typeface="Arial" pitchFamily="34" charset="0"/>
                <a:cs typeface="Arial" pitchFamily="34" charset="0"/>
              </a:rPr>
              <a:t>ly</a:t>
            </a:r>
            <a:r>
              <a:rPr lang="en-US" sz="2600" dirty="0">
                <a:latin typeface="Arial" pitchFamily="34" charset="0"/>
                <a:cs typeface="Arial" pitchFamily="34" charset="0"/>
              </a:rPr>
              <a:t> </a:t>
            </a:r>
            <a:r>
              <a:rPr lang="en-US" sz="2600" dirty="0" err="1">
                <a:latin typeface="Arial" pitchFamily="34" charset="0"/>
                <a:cs typeface="Arial" pitchFamily="34" charset="0"/>
              </a:rPr>
              <a:t>sử</a:t>
            </a:r>
            <a:r>
              <a:rPr lang="en-US" sz="2600" dirty="0">
                <a:latin typeface="Arial" pitchFamily="34" charset="0"/>
                <a:cs typeface="Arial" pitchFamily="34" charset="0"/>
              </a:rPr>
              <a:t> </a:t>
            </a:r>
            <a:r>
              <a:rPr lang="en-US" sz="2600" dirty="0" err="1">
                <a:latin typeface="Arial" pitchFamily="34" charset="0"/>
                <a:cs typeface="Arial" pitchFamily="34" charset="0"/>
              </a:rPr>
              <a:t>dụng</a:t>
            </a:r>
            <a:r>
              <a:rPr lang="en-US" sz="2600" dirty="0">
                <a:latin typeface="Arial" pitchFamily="34" charset="0"/>
                <a:cs typeface="Arial" pitchFamily="34" charset="0"/>
              </a:rPr>
              <a:t> </a:t>
            </a:r>
            <a:r>
              <a:rPr lang="en-US" sz="2600" dirty="0" err="1">
                <a:latin typeface="Arial" pitchFamily="34" charset="0"/>
                <a:cs typeface="Arial" pitchFamily="34" charset="0"/>
              </a:rPr>
              <a:t>khẩu</a:t>
            </a:r>
            <a:r>
              <a:rPr lang="en-US" sz="2600" dirty="0">
                <a:latin typeface="Arial" pitchFamily="34" charset="0"/>
                <a:cs typeface="Arial" pitchFamily="34" charset="0"/>
              </a:rPr>
              <a:t> </a:t>
            </a:r>
            <a:r>
              <a:rPr lang="en-US" sz="2600" dirty="0" err="1">
                <a:latin typeface="Arial" pitchFamily="34" charset="0"/>
                <a:cs typeface="Arial" pitchFamily="34" charset="0"/>
              </a:rPr>
              <a:t>trang</a:t>
            </a:r>
            <a:r>
              <a:rPr lang="en-US" sz="2600" dirty="0">
                <a:latin typeface="Arial" pitchFamily="34" charset="0"/>
                <a:cs typeface="Arial" pitchFamily="34" charset="0"/>
              </a:rPr>
              <a:t> </a:t>
            </a:r>
            <a:r>
              <a:rPr lang="en-US" sz="2600" dirty="0" err="1">
                <a:latin typeface="Arial" pitchFamily="34" charset="0"/>
                <a:cs typeface="Arial" pitchFamily="34" charset="0"/>
              </a:rPr>
              <a:t>đúng</a:t>
            </a:r>
            <a:r>
              <a:rPr lang="en-US" sz="2600" dirty="0">
                <a:latin typeface="Arial" pitchFamily="34" charset="0"/>
                <a:cs typeface="Arial" pitchFamily="34" charset="0"/>
              </a:rPr>
              <a:t> </a:t>
            </a:r>
            <a:r>
              <a:rPr lang="en-US" sz="2600" dirty="0" err="1">
                <a:latin typeface="Arial" pitchFamily="34" charset="0"/>
                <a:cs typeface="Arial" pitchFamily="34" charset="0"/>
              </a:rPr>
              <a:t>cách</a:t>
            </a:r>
            <a:r>
              <a:rPr lang="en-US" sz="2600" dirty="0">
                <a:latin typeface="Arial" pitchFamily="34" charset="0"/>
                <a:cs typeface="Arial" pitchFamily="34" charset="0"/>
              </a:rPr>
              <a:t>.</a:t>
            </a:r>
            <a:endParaRPr lang="en-GB" sz="2600" dirty="0">
              <a:latin typeface="Arial" pitchFamily="34" charset="0"/>
              <a:cs typeface="Arial" pitchFamily="34" charset="0"/>
            </a:endParaRPr>
          </a:p>
          <a:p>
            <a:pPr marL="0" indent="0" algn="just">
              <a:spcBef>
                <a:spcPts val="0"/>
              </a:spcBef>
              <a:spcAft>
                <a:spcPts val="0"/>
              </a:spcAft>
              <a:buNone/>
            </a:pPr>
            <a:r>
              <a:rPr lang="en-US" sz="2600" dirty="0">
                <a:latin typeface="Arial" pitchFamily="34" charset="0"/>
                <a:cs typeface="Arial" pitchFamily="34" charset="0"/>
              </a:rPr>
              <a:t>3. </a:t>
            </a:r>
            <a:r>
              <a:rPr lang="en-US" sz="2600" dirty="0" err="1">
                <a:latin typeface="Arial" pitchFamily="34" charset="0"/>
                <a:cs typeface="Arial" pitchFamily="34" charset="0"/>
              </a:rPr>
              <a:t>Tại</a:t>
            </a:r>
            <a:r>
              <a:rPr lang="en-US" sz="2600" dirty="0">
                <a:latin typeface="Arial" pitchFamily="34" charset="0"/>
                <a:cs typeface="Arial" pitchFamily="34" charset="0"/>
              </a:rPr>
              <a:t> </a:t>
            </a:r>
            <a:r>
              <a:rPr lang="en-US" sz="2600" dirty="0" err="1">
                <a:latin typeface="Arial" pitchFamily="34" charset="0"/>
                <a:cs typeface="Arial" pitchFamily="34" charset="0"/>
              </a:rPr>
              <a:t>các</a:t>
            </a:r>
            <a:r>
              <a:rPr lang="en-US" sz="2600" dirty="0">
                <a:latin typeface="Arial" pitchFamily="34" charset="0"/>
                <a:cs typeface="Arial" pitchFamily="34" charset="0"/>
              </a:rPr>
              <a:t> </a:t>
            </a:r>
            <a:r>
              <a:rPr lang="en-US" sz="2600" dirty="0" err="1">
                <a:latin typeface="Arial" pitchFamily="34" charset="0"/>
                <a:cs typeface="Arial" pitchFamily="34" charset="0"/>
              </a:rPr>
              <a:t>cửa</a:t>
            </a:r>
            <a:r>
              <a:rPr lang="en-US" sz="2600" dirty="0">
                <a:latin typeface="Arial" pitchFamily="34" charset="0"/>
                <a:cs typeface="Arial" pitchFamily="34" charset="0"/>
              </a:rPr>
              <a:t> </a:t>
            </a:r>
            <a:r>
              <a:rPr lang="en-US" sz="2600" dirty="0" err="1">
                <a:latin typeface="Arial" pitchFamily="34" charset="0"/>
                <a:cs typeface="Arial" pitchFamily="34" charset="0"/>
              </a:rPr>
              <a:t>phòng</a:t>
            </a:r>
            <a:r>
              <a:rPr lang="en-US" sz="2600" dirty="0">
                <a:latin typeface="Arial" pitchFamily="34" charset="0"/>
                <a:cs typeface="Arial" pitchFamily="34" charset="0"/>
              </a:rPr>
              <a:t>, </a:t>
            </a:r>
            <a:r>
              <a:rPr lang="en-US" sz="2600" dirty="0" err="1">
                <a:latin typeface="Arial" pitchFamily="34" charset="0"/>
                <a:cs typeface="Arial" pitchFamily="34" charset="0"/>
              </a:rPr>
              <a:t>khu</a:t>
            </a:r>
            <a:r>
              <a:rPr lang="en-US" sz="2600" dirty="0">
                <a:latin typeface="Arial" pitchFamily="34" charset="0"/>
                <a:cs typeface="Arial" pitchFamily="34" charset="0"/>
              </a:rPr>
              <a:t> </a:t>
            </a:r>
            <a:r>
              <a:rPr lang="en-US" sz="2600" dirty="0" err="1">
                <a:latin typeface="Arial" pitchFamily="34" charset="0"/>
                <a:cs typeface="Arial" pitchFamily="34" charset="0"/>
              </a:rPr>
              <a:t>vệ</a:t>
            </a:r>
            <a:r>
              <a:rPr lang="en-US" sz="2600" dirty="0">
                <a:latin typeface="Arial" pitchFamily="34" charset="0"/>
                <a:cs typeface="Arial" pitchFamily="34" charset="0"/>
              </a:rPr>
              <a:t> </a:t>
            </a:r>
            <a:r>
              <a:rPr lang="en-US" sz="2600" dirty="0" err="1">
                <a:latin typeface="Arial" pitchFamily="34" charset="0"/>
                <a:cs typeface="Arial" pitchFamily="34" charset="0"/>
              </a:rPr>
              <a:t>sinh</a:t>
            </a:r>
            <a:r>
              <a:rPr lang="en-US" sz="2600" dirty="0">
                <a:latin typeface="Arial" pitchFamily="34" charset="0"/>
                <a:cs typeface="Arial" pitchFamily="34" charset="0"/>
              </a:rPr>
              <a:t>, </a:t>
            </a:r>
            <a:r>
              <a:rPr lang="en-US" sz="2600" dirty="0" err="1">
                <a:latin typeface="Arial" pitchFamily="34" charset="0"/>
                <a:cs typeface="Arial" pitchFamily="34" charset="0"/>
              </a:rPr>
              <a:t>nơi</a:t>
            </a:r>
            <a:r>
              <a:rPr lang="en-US" sz="2600" dirty="0">
                <a:latin typeface="Arial" pitchFamily="34" charset="0"/>
                <a:cs typeface="Arial" pitchFamily="34" charset="0"/>
              </a:rPr>
              <a:t> ra </a:t>
            </a:r>
            <a:r>
              <a:rPr lang="en-US" sz="2600" dirty="0" err="1">
                <a:latin typeface="Arial" pitchFamily="34" charset="0"/>
                <a:cs typeface="Arial" pitchFamily="34" charset="0"/>
              </a:rPr>
              <a:t>vào</a:t>
            </a:r>
            <a:r>
              <a:rPr lang="en-US" sz="2600" dirty="0">
                <a:latin typeface="Arial" pitchFamily="34" charset="0"/>
                <a:cs typeface="Arial" pitchFamily="34" charset="0"/>
              </a:rPr>
              <a:t>, </a:t>
            </a:r>
            <a:r>
              <a:rPr lang="en-US" sz="2600" dirty="0" err="1">
                <a:latin typeface="Arial" pitchFamily="34" charset="0"/>
                <a:cs typeface="Arial" pitchFamily="34" charset="0"/>
              </a:rPr>
              <a:t>phòng</a:t>
            </a:r>
            <a:r>
              <a:rPr lang="en-US" sz="2600" dirty="0">
                <a:latin typeface="Arial" pitchFamily="34" charset="0"/>
                <a:cs typeface="Arial" pitchFamily="34" charset="0"/>
              </a:rPr>
              <a:t> </a:t>
            </a:r>
            <a:r>
              <a:rPr lang="en-US" sz="2600" dirty="0" err="1">
                <a:latin typeface="Arial" pitchFamily="34" charset="0"/>
                <a:cs typeface="Arial" pitchFamily="34" charset="0"/>
              </a:rPr>
              <a:t>ăn</a:t>
            </a:r>
            <a:r>
              <a:rPr lang="en-US" sz="2600" dirty="0">
                <a:latin typeface="Arial" pitchFamily="34" charset="0"/>
                <a:cs typeface="Arial" pitchFamily="34" charset="0"/>
              </a:rPr>
              <a:t>, </a:t>
            </a:r>
            <a:r>
              <a:rPr lang="en-US" sz="2600" dirty="0" err="1">
                <a:latin typeface="Arial" pitchFamily="34" charset="0"/>
                <a:cs typeface="Arial" pitchFamily="34" charset="0"/>
              </a:rPr>
              <a:t>nhà</a:t>
            </a:r>
            <a:r>
              <a:rPr lang="en-US" sz="2600" dirty="0">
                <a:latin typeface="Arial" pitchFamily="34" charset="0"/>
                <a:cs typeface="Arial" pitchFamily="34" charset="0"/>
              </a:rPr>
              <a:t> </a:t>
            </a:r>
            <a:r>
              <a:rPr lang="en-US" sz="2600" dirty="0" err="1">
                <a:latin typeface="Arial" pitchFamily="34" charset="0"/>
                <a:cs typeface="Arial" pitchFamily="34" charset="0"/>
              </a:rPr>
              <a:t>bếp</a:t>
            </a:r>
            <a:r>
              <a:rPr lang="en-US" sz="2600" dirty="0">
                <a:latin typeface="Arial" pitchFamily="34" charset="0"/>
                <a:cs typeface="Arial" pitchFamily="34" charset="0"/>
              </a:rPr>
              <a:t> </a:t>
            </a:r>
            <a:r>
              <a:rPr lang="en-US" sz="2600" dirty="0" err="1">
                <a:latin typeface="Arial" pitchFamily="34" charset="0"/>
                <a:cs typeface="Arial" pitchFamily="34" charset="0"/>
              </a:rPr>
              <a:t>phải</a:t>
            </a:r>
            <a:r>
              <a:rPr lang="en-US" sz="2600" dirty="0">
                <a:latin typeface="Arial" pitchFamily="34" charset="0"/>
                <a:cs typeface="Arial" pitchFamily="34" charset="0"/>
              </a:rPr>
              <a:t> </a:t>
            </a:r>
            <a:r>
              <a:rPr lang="en-US" sz="2600" dirty="0" err="1">
                <a:latin typeface="Arial" pitchFamily="34" charset="0"/>
                <a:cs typeface="Arial" pitchFamily="34" charset="0"/>
              </a:rPr>
              <a:t>bố</a:t>
            </a:r>
            <a:r>
              <a:rPr lang="en-US" sz="2600" dirty="0">
                <a:latin typeface="Arial" pitchFamily="34" charset="0"/>
                <a:cs typeface="Arial" pitchFamily="34" charset="0"/>
              </a:rPr>
              <a:t> </a:t>
            </a:r>
            <a:r>
              <a:rPr lang="en-US" sz="2600" dirty="0" err="1">
                <a:latin typeface="Arial" pitchFamily="34" charset="0"/>
                <a:cs typeface="Arial" pitchFamily="34" charset="0"/>
              </a:rPr>
              <a:t>trí</a:t>
            </a:r>
            <a:r>
              <a:rPr lang="en-US" sz="2600" dirty="0">
                <a:latin typeface="Arial" pitchFamily="34" charset="0"/>
                <a:cs typeface="Arial" pitchFamily="34" charset="0"/>
              </a:rPr>
              <a:t> </a:t>
            </a:r>
            <a:r>
              <a:rPr lang="en-US" sz="2600" dirty="0" err="1">
                <a:latin typeface="Arial" pitchFamily="34" charset="0"/>
                <a:cs typeface="Arial" pitchFamily="34" charset="0"/>
              </a:rPr>
              <a:t>nơi</a:t>
            </a:r>
            <a:r>
              <a:rPr lang="en-US" sz="2600" dirty="0">
                <a:latin typeface="Arial" pitchFamily="34" charset="0"/>
                <a:cs typeface="Arial" pitchFamily="34" charset="0"/>
              </a:rPr>
              <a:t> </a:t>
            </a:r>
            <a:r>
              <a:rPr lang="en-US" sz="2600" dirty="0" err="1">
                <a:latin typeface="Arial" pitchFamily="34" charset="0"/>
                <a:cs typeface="Arial" pitchFamily="34" charset="0"/>
              </a:rPr>
              <a:t>rửa</a:t>
            </a:r>
            <a:r>
              <a:rPr lang="en-US" sz="2600" dirty="0">
                <a:latin typeface="Arial" pitchFamily="34" charset="0"/>
                <a:cs typeface="Arial" pitchFamily="34" charset="0"/>
              </a:rPr>
              <a:t> </a:t>
            </a:r>
            <a:r>
              <a:rPr lang="en-US" sz="2600" dirty="0" err="1">
                <a:latin typeface="Arial" pitchFamily="34" charset="0"/>
                <a:cs typeface="Arial" pitchFamily="34" charset="0"/>
              </a:rPr>
              <a:t>tay</a:t>
            </a:r>
            <a:r>
              <a:rPr lang="en-US" sz="2600" dirty="0">
                <a:latin typeface="Arial" pitchFamily="34" charset="0"/>
                <a:cs typeface="Arial" pitchFamily="34" charset="0"/>
              </a:rPr>
              <a:t> </a:t>
            </a:r>
            <a:r>
              <a:rPr lang="en-US" sz="2600" dirty="0" err="1">
                <a:latin typeface="Arial" pitchFamily="34" charset="0"/>
                <a:cs typeface="Arial" pitchFamily="34" charset="0"/>
              </a:rPr>
              <a:t>với</a:t>
            </a:r>
            <a:r>
              <a:rPr lang="en-US" sz="2600" dirty="0">
                <a:latin typeface="Arial" pitchFamily="34" charset="0"/>
                <a:cs typeface="Arial" pitchFamily="34" charset="0"/>
              </a:rPr>
              <a:t> </a:t>
            </a:r>
            <a:r>
              <a:rPr lang="en-US" sz="2600" dirty="0" err="1">
                <a:latin typeface="Arial" pitchFamily="34" charset="0"/>
                <a:cs typeface="Arial" pitchFamily="34" charset="0"/>
              </a:rPr>
              <a:t>xà</a:t>
            </a:r>
            <a:r>
              <a:rPr lang="en-US" sz="2600" dirty="0">
                <a:latin typeface="Arial" pitchFamily="34" charset="0"/>
                <a:cs typeface="Arial" pitchFamily="34" charset="0"/>
              </a:rPr>
              <a:t> </a:t>
            </a:r>
            <a:r>
              <a:rPr lang="en-US" sz="2600" dirty="0" err="1">
                <a:latin typeface="Arial" pitchFamily="34" charset="0"/>
                <a:cs typeface="Arial" pitchFamily="34" charset="0"/>
              </a:rPr>
              <a:t>phòng</a:t>
            </a:r>
            <a:r>
              <a:rPr lang="en-US" sz="2600" dirty="0">
                <a:latin typeface="Arial" pitchFamily="34" charset="0"/>
                <a:cs typeface="Arial" pitchFamily="34" charset="0"/>
              </a:rPr>
              <a:t>, dung </a:t>
            </a:r>
            <a:r>
              <a:rPr lang="en-US" sz="2600" dirty="0" err="1">
                <a:latin typeface="Arial" pitchFamily="34" charset="0"/>
                <a:cs typeface="Arial" pitchFamily="34" charset="0"/>
              </a:rPr>
              <a:t>dịch</a:t>
            </a:r>
            <a:r>
              <a:rPr lang="en-US" sz="2600" dirty="0">
                <a:latin typeface="Arial" pitchFamily="34" charset="0"/>
                <a:cs typeface="Arial" pitchFamily="34" charset="0"/>
              </a:rPr>
              <a:t> </a:t>
            </a:r>
            <a:r>
              <a:rPr lang="en-US" sz="2600" dirty="0" err="1">
                <a:latin typeface="Arial" pitchFamily="34" charset="0"/>
                <a:cs typeface="Arial" pitchFamily="34" charset="0"/>
              </a:rPr>
              <a:t>sát</a:t>
            </a:r>
            <a:r>
              <a:rPr lang="en-US" sz="2600" dirty="0">
                <a:latin typeface="Arial" pitchFamily="34" charset="0"/>
                <a:cs typeface="Arial" pitchFamily="34" charset="0"/>
              </a:rPr>
              <a:t> </a:t>
            </a:r>
            <a:r>
              <a:rPr lang="en-US" sz="2600" dirty="0" err="1">
                <a:latin typeface="Arial" pitchFamily="34" charset="0"/>
                <a:cs typeface="Arial" pitchFamily="34" charset="0"/>
              </a:rPr>
              <a:t>khuẩn</a:t>
            </a:r>
            <a:r>
              <a:rPr lang="en-US" sz="2600" dirty="0">
                <a:latin typeface="Arial" pitchFamily="34" charset="0"/>
                <a:cs typeface="Arial" pitchFamily="34" charset="0"/>
              </a:rPr>
              <a:t> </a:t>
            </a:r>
            <a:r>
              <a:rPr lang="en-US" sz="2600" dirty="0" err="1">
                <a:latin typeface="Arial" pitchFamily="34" charset="0"/>
                <a:cs typeface="Arial" pitchFamily="34" charset="0"/>
              </a:rPr>
              <a:t>nhanh</a:t>
            </a:r>
            <a:r>
              <a:rPr lang="en-US" sz="2600" dirty="0">
                <a:latin typeface="Arial" pitchFamily="34" charset="0"/>
                <a:cs typeface="Arial" pitchFamily="34" charset="0"/>
              </a:rPr>
              <a:t> </a:t>
            </a:r>
            <a:r>
              <a:rPr lang="en-US" sz="2600" dirty="0" err="1">
                <a:latin typeface="Arial" pitchFamily="34" charset="0"/>
                <a:cs typeface="Arial" pitchFamily="34" charset="0"/>
              </a:rPr>
              <a:t>để</a:t>
            </a:r>
            <a:r>
              <a:rPr lang="en-US" sz="2600" dirty="0">
                <a:latin typeface="Arial" pitchFamily="34" charset="0"/>
                <a:cs typeface="Arial" pitchFamily="34" charset="0"/>
              </a:rPr>
              <a:t> </a:t>
            </a:r>
            <a:r>
              <a:rPr lang="en-US" sz="2600" dirty="0" err="1">
                <a:latin typeface="Arial" pitchFamily="34" charset="0"/>
                <a:cs typeface="Arial" pitchFamily="34" charset="0"/>
              </a:rPr>
              <a:t>thuận</a:t>
            </a:r>
            <a:r>
              <a:rPr lang="en-US" sz="2600" dirty="0">
                <a:latin typeface="Arial" pitchFamily="34" charset="0"/>
                <a:cs typeface="Arial" pitchFamily="34" charset="0"/>
              </a:rPr>
              <a:t> </a:t>
            </a:r>
            <a:r>
              <a:rPr lang="en-US" sz="2600" dirty="0" err="1">
                <a:latin typeface="Arial" pitchFamily="34" charset="0"/>
                <a:cs typeface="Arial" pitchFamily="34" charset="0"/>
              </a:rPr>
              <a:t>tiện</a:t>
            </a:r>
            <a:r>
              <a:rPr lang="en-US" sz="2600" dirty="0">
                <a:latin typeface="Arial" pitchFamily="34" charset="0"/>
                <a:cs typeface="Arial" pitchFamily="34" charset="0"/>
              </a:rPr>
              <a:t> </a:t>
            </a:r>
            <a:r>
              <a:rPr lang="en-US" sz="2600" dirty="0" err="1">
                <a:latin typeface="Arial" pitchFamily="34" charset="0"/>
                <a:cs typeface="Arial" pitchFamily="34" charset="0"/>
              </a:rPr>
              <a:t>sử</a:t>
            </a:r>
            <a:r>
              <a:rPr lang="en-US" sz="2600" dirty="0">
                <a:latin typeface="Arial" pitchFamily="34" charset="0"/>
                <a:cs typeface="Arial" pitchFamily="34" charset="0"/>
              </a:rPr>
              <a:t> </a:t>
            </a:r>
            <a:r>
              <a:rPr lang="en-US" sz="2600" dirty="0" err="1">
                <a:latin typeface="Arial" pitchFamily="34" charset="0"/>
                <a:cs typeface="Arial" pitchFamily="34" charset="0"/>
              </a:rPr>
              <a:t>dụng</a:t>
            </a:r>
            <a:r>
              <a:rPr lang="en-US" sz="2600" dirty="0">
                <a:latin typeface="Arial" pitchFamily="34" charset="0"/>
                <a:cs typeface="Arial" pitchFamily="34" charset="0"/>
              </a:rPr>
              <a:t>. </a:t>
            </a:r>
            <a:endParaRPr lang="en-GB" sz="2600" dirty="0">
              <a:latin typeface="Arial" pitchFamily="34" charset="0"/>
              <a:cs typeface="Arial" pitchFamily="34" charset="0"/>
            </a:endParaRPr>
          </a:p>
          <a:p>
            <a:pPr marL="0" indent="0" algn="just" eaLnBrk="1" fontAlgn="auto" hangingPunct="1">
              <a:spcBef>
                <a:spcPts val="0"/>
              </a:spcBef>
              <a:spcAft>
                <a:spcPts val="0"/>
              </a:spcAft>
              <a:buNone/>
              <a:defRPr/>
            </a:pPr>
            <a:endParaRPr lang="en-GB" sz="2600" b="1" dirty="0">
              <a:latin typeface="Arial" pitchFamily="34" charset="0"/>
              <a:cs typeface="Arial" pitchFamily="34" charset="0"/>
            </a:endParaRPr>
          </a:p>
        </p:txBody>
      </p:sp>
    </p:spTree>
    <p:extLst>
      <p:ext uri="{BB962C8B-B14F-4D97-AF65-F5344CB8AC3E}">
        <p14:creationId xmlns:p14="http://schemas.microsoft.com/office/powerpoint/2010/main" xmlns="" val="20721385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472" y="1428736"/>
            <a:ext cx="8229600" cy="5072098"/>
          </a:xfrm>
        </p:spPr>
        <p:txBody>
          <a:bodyPr/>
          <a:lstStyle/>
          <a:p>
            <a:pPr marL="0" indent="0" algn="just">
              <a:spcBef>
                <a:spcPts val="0"/>
              </a:spcBef>
              <a:spcAft>
                <a:spcPts val="0"/>
              </a:spcAft>
              <a:buNone/>
            </a:pPr>
            <a:r>
              <a:rPr lang="en-US" sz="2800" smtClean="0"/>
              <a:t>4. Tại cửa ra vào khu cách ly có thảm tẩm dung dịch khử trùng có chứa 0,5% Clo hoạt tính đặt trong khay.</a:t>
            </a:r>
            <a:endParaRPr lang="en-GB" sz="2800" smtClean="0"/>
          </a:p>
          <a:p>
            <a:pPr marL="0" indent="0" algn="just">
              <a:spcBef>
                <a:spcPts val="0"/>
              </a:spcBef>
              <a:spcAft>
                <a:spcPts val="0"/>
              </a:spcAft>
              <a:buNone/>
            </a:pPr>
            <a:r>
              <a:rPr lang="en-US" sz="2800" smtClean="0"/>
              <a:t>5. Thu gom, vận chuyển và xử lý như chất thải lây nhiễm.</a:t>
            </a:r>
          </a:p>
          <a:p>
            <a:pPr marL="0" indent="0" algn="just">
              <a:spcBef>
                <a:spcPts val="0"/>
              </a:spcBef>
              <a:spcAft>
                <a:spcPts val="0"/>
              </a:spcAft>
              <a:buNone/>
            </a:pPr>
            <a:r>
              <a:rPr lang="en-US" sz="2800" smtClean="0"/>
              <a:t>6. Các chất thải sinh hoạt khác được thu gom, vận chuyển, xử lý như chất thải thông thường.</a:t>
            </a:r>
          </a:p>
          <a:p>
            <a:pPr marL="0" indent="0" algn="just">
              <a:spcBef>
                <a:spcPts val="0"/>
              </a:spcBef>
              <a:spcAft>
                <a:spcPts val="0"/>
              </a:spcAft>
              <a:buNone/>
            </a:pPr>
            <a:r>
              <a:rPr lang="en-US" sz="2800" smtClean="0"/>
              <a:t>7. Khử trùng phương tiện vận chuyển.</a:t>
            </a:r>
          </a:p>
          <a:p>
            <a:pPr marL="0" indent="0" algn="just">
              <a:spcBef>
                <a:spcPts val="0"/>
              </a:spcBef>
              <a:spcAft>
                <a:spcPts val="0"/>
              </a:spcAft>
              <a:buNone/>
            </a:pPr>
            <a:r>
              <a:rPr lang="en-US" sz="2800" smtClean="0"/>
              <a:t>8. Vật dụng cá nhân như quần áo, chăn màn, bát đĩa, cốc chén được giặt, rửa bằng xà phòng hoặc chất tẩy rửa thông thường. </a:t>
            </a:r>
          </a:p>
          <a:p>
            <a:pPr marL="0" indent="0" algn="just">
              <a:spcBef>
                <a:spcPts val="0"/>
              </a:spcBef>
              <a:spcAft>
                <a:spcPts val="0"/>
              </a:spcAft>
              <a:buNone/>
            </a:pPr>
            <a:r>
              <a:rPr lang="en-US" sz="2800" smtClean="0"/>
              <a:t>9. Hạn chế tối đa những người không phận sự vào khu vực cách ly.</a:t>
            </a:r>
            <a:endParaRPr lang="en-GB" sz="2800" dirty="0"/>
          </a:p>
        </p:txBody>
      </p:sp>
      <p:sp>
        <p:nvSpPr>
          <p:cNvPr id="5" name="Title 3"/>
          <p:cNvSpPr>
            <a:spLocks noGrp="1"/>
          </p:cNvSpPr>
          <p:nvPr>
            <p:ph type="title"/>
          </p:nvPr>
        </p:nvSpPr>
        <p:spPr>
          <a:xfrm>
            <a:off x="714348" y="214290"/>
            <a:ext cx="8229600" cy="1071546"/>
          </a:xfrm>
        </p:spPr>
        <p:txBody>
          <a:bodyPr/>
          <a:lstStyle/>
          <a:p>
            <a:r>
              <a:rPr lang="en-GB" sz="3600" b="1" smtClean="0">
                <a:latin typeface="Arial" pitchFamily="34" charset="0"/>
                <a:cs typeface="Arial" pitchFamily="34" charset="0"/>
              </a:rPr>
              <a:t>Phòng chống lây nhiễm</a:t>
            </a:r>
            <a:r>
              <a:rPr lang="vi-VN" sz="3600" b="1" smtClean="0">
                <a:latin typeface="Arial" pitchFamily="34" charset="0"/>
                <a:cs typeface="Arial" pitchFamily="34" charset="0"/>
              </a:rPr>
              <a:t/>
            </a:r>
            <a:br>
              <a:rPr lang="vi-VN" sz="3600" b="1" smtClean="0">
                <a:latin typeface="Arial" pitchFamily="34" charset="0"/>
                <a:cs typeface="Arial" pitchFamily="34" charset="0"/>
              </a:rPr>
            </a:br>
            <a:r>
              <a:rPr lang="en-GB" sz="3600" b="1" smtClean="0">
                <a:solidFill>
                  <a:srgbClr val="C00000"/>
                </a:solidFill>
                <a:latin typeface="Arial" pitchFamily="34" charset="0"/>
                <a:cs typeface="Arial" pitchFamily="34" charset="0"/>
              </a:rPr>
              <a:t>tại c</a:t>
            </a:r>
            <a:r>
              <a:rPr lang="vi-VN" sz="3600" b="1" smtClean="0">
                <a:solidFill>
                  <a:srgbClr val="C00000"/>
                </a:solidFill>
                <a:latin typeface="Arial" pitchFamily="34" charset="0"/>
                <a:cs typeface="Arial" pitchFamily="34" charset="0"/>
              </a:rPr>
              <a:t>ơ</a:t>
            </a:r>
            <a:r>
              <a:rPr lang="en-GB" sz="3600" b="1" smtClean="0">
                <a:solidFill>
                  <a:srgbClr val="C00000"/>
                </a:solidFill>
                <a:latin typeface="Arial" pitchFamily="34" charset="0"/>
                <a:cs typeface="Arial" pitchFamily="34" charset="0"/>
              </a:rPr>
              <a:t> sở cách ly</a:t>
            </a:r>
            <a:r>
              <a:rPr lang="vi-VN" sz="3600" b="1" smtClean="0">
                <a:solidFill>
                  <a:srgbClr val="C00000"/>
                </a:solidFill>
                <a:latin typeface="Arial" pitchFamily="34" charset="0"/>
                <a:cs typeface="Arial" pitchFamily="34" charset="0"/>
              </a:rPr>
              <a:t> tập trung</a:t>
            </a:r>
            <a:endParaRPr lang="vi-VN" sz="3600">
              <a:solidFill>
                <a:srgbClr val="C00000"/>
              </a:solidFill>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0034" y="214290"/>
            <a:ext cx="8229600" cy="1143000"/>
          </a:xfrm>
        </p:spPr>
        <p:txBody>
          <a:bodyPr/>
          <a:lstStyle/>
          <a:p>
            <a:r>
              <a:rPr lang="en-GB" sz="4000" b="1" smtClean="0">
                <a:solidFill>
                  <a:srgbClr val="C00000"/>
                </a:solidFill>
              </a:rPr>
              <a:t>Xử lý khi phát hiện </a:t>
            </a:r>
            <a:r>
              <a:rPr lang="en-US" sz="4000" b="1" smtClean="0">
                <a:solidFill>
                  <a:srgbClr val="C00000"/>
                </a:solidFill>
              </a:rPr>
              <a:t>THB h</a:t>
            </a:r>
            <a:r>
              <a:rPr lang="en-GB" sz="4000" b="1" smtClean="0">
                <a:solidFill>
                  <a:srgbClr val="C00000"/>
                </a:solidFill>
              </a:rPr>
              <a:t>oặc nghi ngờ</a:t>
            </a:r>
            <a:endParaRPr lang="vi-VN" sz="4000"/>
          </a:p>
        </p:txBody>
      </p:sp>
      <p:sp>
        <p:nvSpPr>
          <p:cNvPr id="3" name="Content Placeholder 2"/>
          <p:cNvSpPr>
            <a:spLocks noGrp="1"/>
          </p:cNvSpPr>
          <p:nvPr>
            <p:ph idx="1"/>
          </p:nvPr>
        </p:nvSpPr>
        <p:spPr>
          <a:xfrm>
            <a:off x="357158" y="1428736"/>
            <a:ext cx="8229600" cy="5143536"/>
          </a:xfrm>
        </p:spPr>
        <p:txBody>
          <a:bodyPr rtlCol="0">
            <a:noAutofit/>
          </a:bodyPr>
          <a:lstStyle/>
          <a:p>
            <a:pPr marL="400050" lvl="1" indent="0" algn="just">
              <a:spcBef>
                <a:spcPts val="1200"/>
              </a:spcBef>
              <a:buFontTx/>
              <a:buChar char="-"/>
            </a:pPr>
            <a:r>
              <a:rPr lang="en-US" sz="2600" smtClean="0">
                <a:latin typeface="Arial" pitchFamily="34" charset="0"/>
                <a:cs typeface="Arial" pitchFamily="34" charset="0"/>
              </a:rPr>
              <a:t> Báo </a:t>
            </a:r>
            <a:r>
              <a:rPr lang="en-US" sz="2600" dirty="0" err="1">
                <a:latin typeface="Arial" pitchFamily="34" charset="0"/>
                <a:cs typeface="Arial" pitchFamily="34" charset="0"/>
              </a:rPr>
              <a:t>cáo</a:t>
            </a:r>
            <a:r>
              <a:rPr lang="en-US" sz="2600" dirty="0">
                <a:latin typeface="Arial" pitchFamily="34" charset="0"/>
                <a:cs typeface="Arial" pitchFamily="34" charset="0"/>
              </a:rPr>
              <a:t> </a:t>
            </a:r>
            <a:r>
              <a:rPr lang="en-US" sz="2600" dirty="0" err="1">
                <a:latin typeface="Arial" pitchFamily="34" charset="0"/>
                <a:cs typeface="Arial" pitchFamily="34" charset="0"/>
              </a:rPr>
              <a:t>ngay</a:t>
            </a:r>
            <a:r>
              <a:rPr lang="en-US" sz="2600" dirty="0">
                <a:latin typeface="Arial" pitchFamily="34" charset="0"/>
                <a:cs typeface="Arial" pitchFamily="34" charset="0"/>
              </a:rPr>
              <a:t> </a:t>
            </a:r>
            <a:r>
              <a:rPr lang="en-US" sz="2600" dirty="0" err="1">
                <a:latin typeface="Arial" pitchFamily="34" charset="0"/>
                <a:cs typeface="Arial" pitchFamily="34" charset="0"/>
              </a:rPr>
              <a:t>cho</a:t>
            </a:r>
            <a:r>
              <a:rPr lang="en-US" sz="2600" dirty="0">
                <a:latin typeface="Arial" pitchFamily="34" charset="0"/>
                <a:cs typeface="Arial" pitchFamily="34" charset="0"/>
              </a:rPr>
              <a:t> </a:t>
            </a:r>
            <a:r>
              <a:rPr lang="en-US" sz="2600" dirty="0" err="1">
                <a:latin typeface="Arial" pitchFamily="34" charset="0"/>
                <a:cs typeface="Arial" pitchFamily="34" charset="0"/>
              </a:rPr>
              <a:t>người</a:t>
            </a:r>
            <a:r>
              <a:rPr lang="en-US" sz="2600" dirty="0">
                <a:latin typeface="Arial" pitchFamily="34" charset="0"/>
                <a:cs typeface="Arial" pitchFamily="34" charset="0"/>
              </a:rPr>
              <a:t> </a:t>
            </a:r>
            <a:r>
              <a:rPr lang="en-US" sz="2600" dirty="0" err="1">
                <a:latin typeface="Arial" pitchFamily="34" charset="0"/>
                <a:cs typeface="Arial" pitchFamily="34" charset="0"/>
              </a:rPr>
              <a:t>phụ</a:t>
            </a:r>
            <a:r>
              <a:rPr lang="en-US" sz="2600" dirty="0">
                <a:latin typeface="Arial" pitchFamily="34" charset="0"/>
                <a:cs typeface="Arial" pitchFamily="34" charset="0"/>
              </a:rPr>
              <a:t> </a:t>
            </a:r>
            <a:r>
              <a:rPr lang="en-US" sz="2600" dirty="0" err="1">
                <a:latin typeface="Arial" pitchFamily="34" charset="0"/>
                <a:cs typeface="Arial" pitchFamily="34" charset="0"/>
              </a:rPr>
              <a:t>trách</a:t>
            </a:r>
            <a:r>
              <a:rPr lang="en-US" sz="2600" dirty="0">
                <a:latin typeface="Arial" pitchFamily="34" charset="0"/>
                <a:cs typeface="Arial" pitchFamily="34" charset="0"/>
              </a:rPr>
              <a:t> </a:t>
            </a:r>
            <a:r>
              <a:rPr lang="en-US" sz="2600" dirty="0" err="1">
                <a:latin typeface="Arial" pitchFamily="34" charset="0"/>
                <a:cs typeface="Arial" pitchFamily="34" charset="0"/>
              </a:rPr>
              <a:t>cơ</a:t>
            </a:r>
            <a:r>
              <a:rPr lang="en-US" sz="2600" dirty="0">
                <a:latin typeface="Arial" pitchFamily="34" charset="0"/>
                <a:cs typeface="Arial" pitchFamily="34" charset="0"/>
              </a:rPr>
              <a:t> </a:t>
            </a:r>
            <a:r>
              <a:rPr lang="en-US" sz="2600" dirty="0" err="1">
                <a:latin typeface="Arial" pitchFamily="34" charset="0"/>
                <a:cs typeface="Arial" pitchFamily="34" charset="0"/>
              </a:rPr>
              <a:t>sở</a:t>
            </a:r>
            <a:r>
              <a:rPr lang="en-US" sz="2600" dirty="0">
                <a:latin typeface="Arial" pitchFamily="34" charset="0"/>
                <a:cs typeface="Arial" pitchFamily="34" charset="0"/>
              </a:rPr>
              <a:t> </a:t>
            </a:r>
            <a:r>
              <a:rPr lang="en-US" sz="2600" dirty="0" err="1">
                <a:latin typeface="Arial" pitchFamily="34" charset="0"/>
                <a:cs typeface="Arial" pitchFamily="34" charset="0"/>
              </a:rPr>
              <a:t>cách</a:t>
            </a:r>
            <a:r>
              <a:rPr lang="en-US" sz="2600" dirty="0">
                <a:latin typeface="Arial" pitchFamily="34" charset="0"/>
                <a:cs typeface="Arial" pitchFamily="34" charset="0"/>
              </a:rPr>
              <a:t> </a:t>
            </a:r>
            <a:r>
              <a:rPr lang="en-US" sz="2600" dirty="0" err="1">
                <a:latin typeface="Arial" pitchFamily="34" charset="0"/>
                <a:cs typeface="Arial" pitchFamily="34" charset="0"/>
              </a:rPr>
              <a:t>ly</a:t>
            </a:r>
            <a:r>
              <a:rPr lang="en-US" sz="2600" dirty="0">
                <a:latin typeface="Arial" pitchFamily="34" charset="0"/>
                <a:cs typeface="Arial" pitchFamily="34" charset="0"/>
              </a:rPr>
              <a:t>, </a:t>
            </a:r>
            <a:r>
              <a:rPr lang="en-US" sz="2600" dirty="0" err="1">
                <a:latin typeface="Arial" pitchFamily="34" charset="0"/>
                <a:cs typeface="Arial" pitchFamily="34" charset="0"/>
              </a:rPr>
              <a:t>Sở</a:t>
            </a:r>
            <a:r>
              <a:rPr lang="en-US" sz="2600" dirty="0">
                <a:latin typeface="Arial" pitchFamily="34" charset="0"/>
                <a:cs typeface="Arial" pitchFamily="34" charset="0"/>
              </a:rPr>
              <a:t> Y </a:t>
            </a:r>
            <a:r>
              <a:rPr lang="en-US" sz="2600" dirty="0" err="1">
                <a:latin typeface="Arial" pitchFamily="34" charset="0"/>
                <a:cs typeface="Arial" pitchFamily="34" charset="0"/>
              </a:rPr>
              <a:t>tế</a:t>
            </a:r>
            <a:r>
              <a:rPr lang="en-US" sz="2600" dirty="0">
                <a:latin typeface="Arial" pitchFamily="34" charset="0"/>
                <a:cs typeface="Arial" pitchFamily="34" charset="0"/>
              </a:rPr>
              <a:t> </a:t>
            </a:r>
            <a:r>
              <a:rPr lang="en-US" sz="2600" err="1">
                <a:latin typeface="Arial" pitchFamily="34" charset="0"/>
                <a:cs typeface="Arial" pitchFamily="34" charset="0"/>
              </a:rPr>
              <a:t>và</a:t>
            </a:r>
            <a:r>
              <a:rPr lang="en-US" sz="2600">
                <a:latin typeface="Arial" pitchFamily="34" charset="0"/>
                <a:cs typeface="Arial" pitchFamily="34" charset="0"/>
              </a:rPr>
              <a:t> </a:t>
            </a:r>
            <a:r>
              <a:rPr lang="en-US" sz="2600" smtClean="0">
                <a:latin typeface="Arial" pitchFamily="34" charset="0"/>
                <a:cs typeface="Arial" pitchFamily="34" charset="0"/>
              </a:rPr>
              <a:t>TTKSBT </a:t>
            </a:r>
            <a:endParaRPr lang="en-GB" sz="2600" dirty="0">
              <a:latin typeface="Arial" pitchFamily="34" charset="0"/>
              <a:cs typeface="Arial" pitchFamily="34" charset="0"/>
            </a:endParaRPr>
          </a:p>
          <a:p>
            <a:pPr marL="400050" lvl="1" indent="0" algn="just">
              <a:spcBef>
                <a:spcPts val="1200"/>
              </a:spcBef>
              <a:buFontTx/>
              <a:buChar char="-"/>
            </a:pPr>
            <a:r>
              <a:rPr lang="en-US" sz="2600" smtClean="0">
                <a:latin typeface="Arial" pitchFamily="34" charset="0"/>
                <a:cs typeface="Arial" pitchFamily="34" charset="0"/>
              </a:rPr>
              <a:t> </a:t>
            </a:r>
            <a:r>
              <a:rPr lang="en-US" sz="2600" dirty="0" err="1">
                <a:latin typeface="Arial" pitchFamily="34" charset="0"/>
                <a:cs typeface="Arial" pitchFamily="34" charset="0"/>
              </a:rPr>
              <a:t>Chuyển</a:t>
            </a:r>
            <a:r>
              <a:rPr lang="en-US" sz="2600" dirty="0">
                <a:latin typeface="Arial" pitchFamily="34" charset="0"/>
                <a:cs typeface="Arial" pitchFamily="34" charset="0"/>
              </a:rPr>
              <a:t> </a:t>
            </a:r>
            <a:r>
              <a:rPr lang="en-US" sz="2600" dirty="0" err="1">
                <a:latin typeface="Arial" pitchFamily="34" charset="0"/>
                <a:cs typeface="Arial" pitchFamily="34" charset="0"/>
              </a:rPr>
              <a:t>những</a:t>
            </a:r>
            <a:r>
              <a:rPr lang="en-US" sz="2600" dirty="0">
                <a:latin typeface="Arial" pitchFamily="34" charset="0"/>
                <a:cs typeface="Arial" pitchFamily="34" charset="0"/>
              </a:rPr>
              <a:t> </a:t>
            </a:r>
            <a:r>
              <a:rPr lang="en-US" sz="2600" dirty="0" err="1">
                <a:latin typeface="Arial" pitchFamily="34" charset="0"/>
                <a:cs typeface="Arial" pitchFamily="34" charset="0"/>
              </a:rPr>
              <a:t>người</a:t>
            </a:r>
            <a:r>
              <a:rPr lang="en-US" sz="2600" dirty="0">
                <a:latin typeface="Arial" pitchFamily="34" charset="0"/>
                <a:cs typeface="Arial" pitchFamily="34" charset="0"/>
              </a:rPr>
              <a:t> </a:t>
            </a:r>
            <a:r>
              <a:rPr lang="en-US" sz="2600" dirty="0" err="1">
                <a:latin typeface="Arial" pitchFamily="34" charset="0"/>
                <a:cs typeface="Arial" pitchFamily="34" charset="0"/>
              </a:rPr>
              <a:t>cùng</a:t>
            </a:r>
            <a:r>
              <a:rPr lang="en-US" sz="2600" dirty="0">
                <a:latin typeface="Arial" pitchFamily="34" charset="0"/>
                <a:cs typeface="Arial" pitchFamily="34" charset="0"/>
              </a:rPr>
              <a:t> </a:t>
            </a:r>
            <a:r>
              <a:rPr lang="en-US" sz="2600" dirty="0" err="1">
                <a:latin typeface="Arial" pitchFamily="34" charset="0"/>
                <a:cs typeface="Arial" pitchFamily="34" charset="0"/>
              </a:rPr>
              <a:t>phòng</a:t>
            </a:r>
            <a:r>
              <a:rPr lang="en-US" sz="2600" dirty="0">
                <a:latin typeface="Arial" pitchFamily="34" charset="0"/>
                <a:cs typeface="Arial" pitchFamily="34" charset="0"/>
              </a:rPr>
              <a:t> </a:t>
            </a:r>
            <a:r>
              <a:rPr lang="en-US" sz="2600" dirty="0" err="1">
                <a:latin typeface="Arial" pitchFamily="34" charset="0"/>
                <a:cs typeface="Arial" pitchFamily="34" charset="0"/>
              </a:rPr>
              <a:t>với</a:t>
            </a:r>
            <a:r>
              <a:rPr lang="en-US" sz="2600" dirty="0">
                <a:latin typeface="Arial" pitchFamily="34" charset="0"/>
                <a:cs typeface="Arial" pitchFamily="34" charset="0"/>
              </a:rPr>
              <a:t> </a:t>
            </a:r>
            <a:r>
              <a:rPr lang="en-US" sz="2600" dirty="0" err="1">
                <a:latin typeface="Arial" pitchFamily="34" charset="0"/>
                <a:cs typeface="Arial" pitchFamily="34" charset="0"/>
              </a:rPr>
              <a:t>người</a:t>
            </a:r>
            <a:r>
              <a:rPr lang="en-US" sz="2600" dirty="0">
                <a:latin typeface="Arial" pitchFamily="34" charset="0"/>
                <a:cs typeface="Arial" pitchFamily="34" charset="0"/>
              </a:rPr>
              <a:t> </a:t>
            </a:r>
            <a:r>
              <a:rPr lang="en-US" sz="2600" dirty="0" err="1">
                <a:latin typeface="Arial" pitchFamily="34" charset="0"/>
                <a:cs typeface="Arial" pitchFamily="34" charset="0"/>
              </a:rPr>
              <a:t>mắc</a:t>
            </a:r>
            <a:r>
              <a:rPr lang="en-US" sz="2600" dirty="0">
                <a:latin typeface="Arial" pitchFamily="34" charset="0"/>
                <a:cs typeface="Arial" pitchFamily="34" charset="0"/>
              </a:rPr>
              <a:t> </a:t>
            </a:r>
            <a:r>
              <a:rPr lang="en-US" sz="2600" dirty="0" err="1">
                <a:latin typeface="Arial" pitchFamily="34" charset="0"/>
                <a:cs typeface="Arial" pitchFamily="34" charset="0"/>
              </a:rPr>
              <a:t>bệnh</a:t>
            </a:r>
            <a:r>
              <a:rPr lang="en-US" sz="2600" dirty="0">
                <a:latin typeface="Arial" pitchFamily="34" charset="0"/>
                <a:cs typeface="Arial" pitchFamily="34" charset="0"/>
              </a:rPr>
              <a:t> </a:t>
            </a:r>
            <a:r>
              <a:rPr lang="en-US" sz="2600" dirty="0" err="1">
                <a:latin typeface="Arial" pitchFamily="34" charset="0"/>
                <a:cs typeface="Arial" pitchFamily="34" charset="0"/>
              </a:rPr>
              <a:t>hoặc</a:t>
            </a:r>
            <a:r>
              <a:rPr lang="en-US" sz="2600" dirty="0">
                <a:latin typeface="Arial" pitchFamily="34" charset="0"/>
                <a:cs typeface="Arial" pitchFamily="34" charset="0"/>
              </a:rPr>
              <a:t> </a:t>
            </a:r>
            <a:r>
              <a:rPr lang="en-US" sz="2600" dirty="0" err="1">
                <a:latin typeface="Arial" pitchFamily="34" charset="0"/>
                <a:cs typeface="Arial" pitchFamily="34" charset="0"/>
              </a:rPr>
              <a:t>nghi</a:t>
            </a:r>
            <a:r>
              <a:rPr lang="en-US" sz="2600" dirty="0">
                <a:latin typeface="Arial" pitchFamily="34" charset="0"/>
                <a:cs typeface="Arial" pitchFamily="34" charset="0"/>
              </a:rPr>
              <a:t> </a:t>
            </a:r>
            <a:r>
              <a:rPr lang="en-US" sz="2600" dirty="0" err="1">
                <a:latin typeface="Arial" pitchFamily="34" charset="0"/>
                <a:cs typeface="Arial" pitchFamily="34" charset="0"/>
              </a:rPr>
              <a:t>ngờ</a:t>
            </a:r>
            <a:r>
              <a:rPr lang="en-US" sz="2600" dirty="0">
                <a:latin typeface="Arial" pitchFamily="34" charset="0"/>
                <a:cs typeface="Arial" pitchFamily="34" charset="0"/>
              </a:rPr>
              <a:t> </a:t>
            </a:r>
            <a:r>
              <a:rPr lang="en-US" sz="2600" dirty="0" err="1">
                <a:latin typeface="Arial" pitchFamily="34" charset="0"/>
                <a:cs typeface="Arial" pitchFamily="34" charset="0"/>
              </a:rPr>
              <a:t>mắc</a:t>
            </a:r>
            <a:r>
              <a:rPr lang="en-US" sz="2600" dirty="0">
                <a:latin typeface="Arial" pitchFamily="34" charset="0"/>
                <a:cs typeface="Arial" pitchFamily="34" charset="0"/>
              </a:rPr>
              <a:t> </a:t>
            </a:r>
            <a:r>
              <a:rPr lang="en-US" sz="2600" dirty="0" err="1">
                <a:latin typeface="Arial" pitchFamily="34" charset="0"/>
                <a:cs typeface="Arial" pitchFamily="34" charset="0"/>
              </a:rPr>
              <a:t>bệnh</a:t>
            </a:r>
            <a:r>
              <a:rPr lang="en-US" sz="2600" dirty="0">
                <a:latin typeface="Arial" pitchFamily="34" charset="0"/>
                <a:cs typeface="Arial" pitchFamily="34" charset="0"/>
              </a:rPr>
              <a:t> sang </a:t>
            </a:r>
            <a:r>
              <a:rPr lang="en-US" sz="2600" dirty="0" err="1">
                <a:latin typeface="Arial" pitchFamily="34" charset="0"/>
                <a:cs typeface="Arial" pitchFamily="34" charset="0"/>
              </a:rPr>
              <a:t>khu</a:t>
            </a:r>
            <a:r>
              <a:rPr lang="en-US" sz="2600" dirty="0">
                <a:latin typeface="Arial" pitchFamily="34" charset="0"/>
                <a:cs typeface="Arial" pitchFamily="34" charset="0"/>
              </a:rPr>
              <a:t> </a:t>
            </a:r>
            <a:r>
              <a:rPr lang="en-US" sz="2600" err="1">
                <a:latin typeface="Arial" pitchFamily="34" charset="0"/>
                <a:cs typeface="Arial" pitchFamily="34" charset="0"/>
              </a:rPr>
              <a:t>vực</a:t>
            </a:r>
            <a:r>
              <a:rPr lang="en-US" sz="2600">
                <a:latin typeface="Arial" pitchFamily="34" charset="0"/>
                <a:cs typeface="Arial" pitchFamily="34" charset="0"/>
              </a:rPr>
              <a:t> </a:t>
            </a:r>
            <a:r>
              <a:rPr lang="en-US" sz="2600" smtClean="0">
                <a:latin typeface="Arial" pitchFamily="34" charset="0"/>
                <a:cs typeface="Arial" pitchFamily="34" charset="0"/>
              </a:rPr>
              <a:t>riêng.</a:t>
            </a:r>
            <a:endParaRPr lang="en-GB" sz="2600" dirty="0">
              <a:latin typeface="Arial" pitchFamily="34" charset="0"/>
              <a:cs typeface="Arial" pitchFamily="34" charset="0"/>
            </a:endParaRPr>
          </a:p>
          <a:p>
            <a:pPr marL="400050" lvl="1" indent="0" algn="just">
              <a:spcBef>
                <a:spcPts val="1200"/>
              </a:spcBef>
              <a:buNone/>
            </a:pPr>
            <a:r>
              <a:rPr lang="en-US" sz="2600" smtClean="0">
                <a:latin typeface="Arial" pitchFamily="34" charset="0"/>
                <a:cs typeface="Arial" pitchFamily="34" charset="0"/>
              </a:rPr>
              <a:t>- Phối </a:t>
            </a:r>
            <a:r>
              <a:rPr lang="en-US" sz="2600" dirty="0" err="1">
                <a:latin typeface="Arial" pitchFamily="34" charset="0"/>
                <a:cs typeface="Arial" pitchFamily="34" charset="0"/>
              </a:rPr>
              <a:t>hợp</a:t>
            </a:r>
            <a:r>
              <a:rPr lang="en-US" sz="2600" dirty="0">
                <a:latin typeface="Arial" pitchFamily="34" charset="0"/>
                <a:cs typeface="Arial" pitchFamily="34" charset="0"/>
              </a:rPr>
              <a:t> </a:t>
            </a:r>
            <a:r>
              <a:rPr lang="en-US" sz="2600" err="1">
                <a:latin typeface="Arial" pitchFamily="34" charset="0"/>
                <a:cs typeface="Arial" pitchFamily="34" charset="0"/>
              </a:rPr>
              <a:t>với</a:t>
            </a:r>
            <a:r>
              <a:rPr lang="en-US" sz="2600">
                <a:latin typeface="Arial" pitchFamily="34" charset="0"/>
                <a:cs typeface="Arial" pitchFamily="34" charset="0"/>
              </a:rPr>
              <a:t> </a:t>
            </a:r>
            <a:r>
              <a:rPr lang="en-US" sz="2600" smtClean="0">
                <a:latin typeface="Arial" pitchFamily="34" charset="0"/>
                <a:cs typeface="Arial" pitchFamily="34" charset="0"/>
              </a:rPr>
              <a:t>TTKSBT điều </a:t>
            </a:r>
            <a:r>
              <a:rPr lang="en-US" sz="2600" dirty="0" err="1">
                <a:latin typeface="Arial" pitchFamily="34" charset="0"/>
                <a:cs typeface="Arial" pitchFamily="34" charset="0"/>
              </a:rPr>
              <a:t>tra</a:t>
            </a:r>
            <a:r>
              <a:rPr lang="en-US" sz="2600" dirty="0">
                <a:latin typeface="Arial" pitchFamily="34" charset="0"/>
                <a:cs typeface="Arial" pitchFamily="34" charset="0"/>
              </a:rPr>
              <a:t> </a:t>
            </a:r>
            <a:r>
              <a:rPr lang="en-US" sz="2600" dirty="0" err="1">
                <a:latin typeface="Arial" pitchFamily="34" charset="0"/>
                <a:cs typeface="Arial" pitchFamily="34" charset="0"/>
              </a:rPr>
              <a:t>dịch</a:t>
            </a:r>
            <a:r>
              <a:rPr lang="en-US" sz="2600" dirty="0">
                <a:latin typeface="Arial" pitchFamily="34" charset="0"/>
                <a:cs typeface="Arial" pitchFamily="34" charset="0"/>
              </a:rPr>
              <a:t> </a:t>
            </a:r>
            <a:r>
              <a:rPr lang="en-US" sz="2600" dirty="0" err="1">
                <a:latin typeface="Arial" pitchFamily="34" charset="0"/>
                <a:cs typeface="Arial" pitchFamily="34" charset="0"/>
              </a:rPr>
              <a:t>tễ</a:t>
            </a:r>
            <a:r>
              <a:rPr lang="en-US" sz="2600" dirty="0">
                <a:latin typeface="Arial" pitchFamily="34" charset="0"/>
                <a:cs typeface="Arial" pitchFamily="34" charset="0"/>
              </a:rPr>
              <a:t> ca </a:t>
            </a:r>
            <a:r>
              <a:rPr lang="en-US" sz="2600" dirty="0" err="1">
                <a:latin typeface="Arial" pitchFamily="34" charset="0"/>
                <a:cs typeface="Arial" pitchFamily="34" charset="0"/>
              </a:rPr>
              <a:t>bệnh</a:t>
            </a:r>
            <a:r>
              <a:rPr lang="en-US" sz="2600" dirty="0">
                <a:latin typeface="Arial" pitchFamily="34" charset="0"/>
                <a:cs typeface="Arial" pitchFamily="34" charset="0"/>
              </a:rPr>
              <a:t>. </a:t>
            </a:r>
            <a:endParaRPr lang="en-GB" sz="2600" dirty="0">
              <a:latin typeface="Arial" pitchFamily="34" charset="0"/>
              <a:cs typeface="Arial" pitchFamily="34" charset="0"/>
            </a:endParaRPr>
          </a:p>
          <a:p>
            <a:pPr marL="400050" lvl="1" indent="0" algn="just">
              <a:spcBef>
                <a:spcPts val="1200"/>
              </a:spcBef>
              <a:buNone/>
            </a:pPr>
            <a:r>
              <a:rPr lang="en-US" sz="2600" smtClean="0">
                <a:latin typeface="Arial" pitchFamily="34" charset="0"/>
                <a:cs typeface="Arial" pitchFamily="34" charset="0"/>
              </a:rPr>
              <a:t>- Vận </a:t>
            </a:r>
            <a:r>
              <a:rPr lang="en-US" sz="2600" dirty="0" err="1">
                <a:latin typeface="Arial" pitchFamily="34" charset="0"/>
                <a:cs typeface="Arial" pitchFamily="34" charset="0"/>
              </a:rPr>
              <a:t>chuyển</a:t>
            </a:r>
            <a:r>
              <a:rPr lang="en-US" sz="2600" dirty="0">
                <a:latin typeface="Arial" pitchFamily="34" charset="0"/>
                <a:cs typeface="Arial" pitchFamily="34" charset="0"/>
              </a:rPr>
              <a:t> </a:t>
            </a:r>
            <a:r>
              <a:rPr lang="en-US" sz="2600" dirty="0" err="1">
                <a:latin typeface="Arial" pitchFamily="34" charset="0"/>
                <a:cs typeface="Arial" pitchFamily="34" charset="0"/>
              </a:rPr>
              <a:t>người</a:t>
            </a:r>
            <a:r>
              <a:rPr lang="en-US" sz="2600" dirty="0">
                <a:latin typeface="Arial" pitchFamily="34" charset="0"/>
                <a:cs typeface="Arial" pitchFamily="34" charset="0"/>
              </a:rPr>
              <a:t> </a:t>
            </a:r>
            <a:r>
              <a:rPr lang="en-US" sz="2600" dirty="0" err="1">
                <a:latin typeface="Arial" pitchFamily="34" charset="0"/>
                <a:cs typeface="Arial" pitchFamily="34" charset="0"/>
              </a:rPr>
              <a:t>mắc</a:t>
            </a:r>
            <a:r>
              <a:rPr lang="en-US" sz="2600" dirty="0">
                <a:latin typeface="Arial" pitchFamily="34" charset="0"/>
                <a:cs typeface="Arial" pitchFamily="34" charset="0"/>
              </a:rPr>
              <a:t> </a:t>
            </a:r>
            <a:r>
              <a:rPr lang="en-US" sz="2600" dirty="0" err="1">
                <a:latin typeface="Arial" pitchFamily="34" charset="0"/>
                <a:cs typeface="Arial" pitchFamily="34" charset="0"/>
              </a:rPr>
              <a:t>bệnh</a:t>
            </a:r>
            <a:r>
              <a:rPr lang="en-US" sz="2600" dirty="0">
                <a:latin typeface="Arial" pitchFamily="34" charset="0"/>
                <a:cs typeface="Arial" pitchFamily="34" charset="0"/>
              </a:rPr>
              <a:t> </a:t>
            </a:r>
            <a:r>
              <a:rPr lang="en-US" sz="2600" dirty="0" err="1">
                <a:latin typeface="Arial" pitchFamily="34" charset="0"/>
                <a:cs typeface="Arial" pitchFamily="34" charset="0"/>
              </a:rPr>
              <a:t>hoặc</a:t>
            </a:r>
            <a:r>
              <a:rPr lang="en-US" sz="2600" dirty="0">
                <a:latin typeface="Arial" pitchFamily="34" charset="0"/>
                <a:cs typeface="Arial" pitchFamily="34" charset="0"/>
              </a:rPr>
              <a:t> </a:t>
            </a:r>
            <a:r>
              <a:rPr lang="en-US" sz="2600" dirty="0" err="1">
                <a:latin typeface="Arial" pitchFamily="34" charset="0"/>
                <a:cs typeface="Arial" pitchFamily="34" charset="0"/>
              </a:rPr>
              <a:t>nghi</a:t>
            </a:r>
            <a:r>
              <a:rPr lang="en-US" sz="2600" dirty="0">
                <a:latin typeface="Arial" pitchFamily="34" charset="0"/>
                <a:cs typeface="Arial" pitchFamily="34" charset="0"/>
              </a:rPr>
              <a:t> </a:t>
            </a:r>
            <a:r>
              <a:rPr lang="en-US" sz="2600" dirty="0" err="1">
                <a:latin typeface="Arial" pitchFamily="34" charset="0"/>
                <a:cs typeface="Arial" pitchFamily="34" charset="0"/>
              </a:rPr>
              <a:t>ngờ</a:t>
            </a:r>
            <a:r>
              <a:rPr lang="en-US" sz="2600" dirty="0">
                <a:latin typeface="Arial" pitchFamily="34" charset="0"/>
                <a:cs typeface="Arial" pitchFamily="34" charset="0"/>
              </a:rPr>
              <a:t> </a:t>
            </a:r>
            <a:r>
              <a:rPr lang="en-US" sz="2600" dirty="0" err="1">
                <a:latin typeface="Arial" pitchFamily="34" charset="0"/>
                <a:cs typeface="Arial" pitchFamily="34" charset="0"/>
              </a:rPr>
              <a:t>mắc</a:t>
            </a:r>
            <a:r>
              <a:rPr lang="en-US" sz="2600" dirty="0">
                <a:latin typeface="Arial" pitchFamily="34" charset="0"/>
                <a:cs typeface="Arial" pitchFamily="34" charset="0"/>
              </a:rPr>
              <a:t> </a:t>
            </a:r>
            <a:r>
              <a:rPr lang="en-US" sz="2600" dirty="0" err="1">
                <a:latin typeface="Arial" pitchFamily="34" charset="0"/>
                <a:cs typeface="Arial" pitchFamily="34" charset="0"/>
              </a:rPr>
              <a:t>bệnh</a:t>
            </a:r>
            <a:r>
              <a:rPr lang="en-US" sz="2600" dirty="0">
                <a:latin typeface="Arial" pitchFamily="34" charset="0"/>
                <a:cs typeface="Arial" pitchFamily="34" charset="0"/>
              </a:rPr>
              <a:t> </a:t>
            </a:r>
            <a:r>
              <a:rPr lang="en-US" sz="2600" dirty="0" err="1">
                <a:latin typeface="Arial" pitchFamily="34" charset="0"/>
                <a:cs typeface="Arial" pitchFamily="34" charset="0"/>
              </a:rPr>
              <a:t>đến</a:t>
            </a:r>
            <a:r>
              <a:rPr lang="en-US" sz="2600" dirty="0">
                <a:latin typeface="Arial" pitchFamily="34" charset="0"/>
                <a:cs typeface="Arial" pitchFamily="34" charset="0"/>
              </a:rPr>
              <a:t> </a:t>
            </a:r>
            <a:r>
              <a:rPr lang="en-US" sz="2600" dirty="0" err="1">
                <a:latin typeface="Arial" pitchFamily="34" charset="0"/>
                <a:cs typeface="Arial" pitchFamily="34" charset="0"/>
              </a:rPr>
              <a:t>bệnh</a:t>
            </a:r>
            <a:r>
              <a:rPr lang="en-US" sz="2600" dirty="0">
                <a:latin typeface="Arial" pitchFamily="34" charset="0"/>
                <a:cs typeface="Arial" pitchFamily="34" charset="0"/>
              </a:rPr>
              <a:t> </a:t>
            </a:r>
            <a:r>
              <a:rPr lang="en-US" sz="2600" dirty="0" err="1">
                <a:latin typeface="Arial" pitchFamily="34" charset="0"/>
                <a:cs typeface="Arial" pitchFamily="34" charset="0"/>
              </a:rPr>
              <a:t>viện</a:t>
            </a:r>
            <a:r>
              <a:rPr lang="en-US" sz="2600" dirty="0">
                <a:latin typeface="Arial" pitchFamily="34" charset="0"/>
                <a:cs typeface="Arial" pitchFamily="34" charset="0"/>
              </a:rPr>
              <a:t> </a:t>
            </a:r>
            <a:r>
              <a:rPr lang="en-US" sz="2600" dirty="0" err="1">
                <a:latin typeface="Arial" pitchFamily="34" charset="0"/>
                <a:cs typeface="Arial" pitchFamily="34" charset="0"/>
              </a:rPr>
              <a:t>được</a:t>
            </a:r>
            <a:r>
              <a:rPr lang="en-US" sz="2600" dirty="0">
                <a:latin typeface="Arial" pitchFamily="34" charset="0"/>
                <a:cs typeface="Arial" pitchFamily="34" charset="0"/>
              </a:rPr>
              <a:t> </a:t>
            </a:r>
            <a:r>
              <a:rPr lang="en-US" sz="2600" dirty="0" err="1">
                <a:latin typeface="Arial" pitchFamily="34" charset="0"/>
                <a:cs typeface="Arial" pitchFamily="34" charset="0"/>
              </a:rPr>
              <a:t>chỉ</a:t>
            </a:r>
            <a:r>
              <a:rPr lang="en-US" sz="2600" dirty="0">
                <a:latin typeface="Arial" pitchFamily="34" charset="0"/>
                <a:cs typeface="Arial" pitchFamily="34" charset="0"/>
              </a:rPr>
              <a:t> </a:t>
            </a:r>
            <a:r>
              <a:rPr lang="en-US" sz="2600" dirty="0" err="1">
                <a:latin typeface="Arial" pitchFamily="34" charset="0"/>
                <a:cs typeface="Arial" pitchFamily="34" charset="0"/>
              </a:rPr>
              <a:t>định</a:t>
            </a:r>
            <a:r>
              <a:rPr lang="en-US" sz="2600" dirty="0">
                <a:latin typeface="Arial" pitchFamily="34" charset="0"/>
                <a:cs typeface="Arial" pitchFamily="34" charset="0"/>
              </a:rPr>
              <a:t> </a:t>
            </a:r>
            <a:r>
              <a:rPr lang="en-US" sz="2600" dirty="0" err="1">
                <a:latin typeface="Arial" pitchFamily="34" charset="0"/>
                <a:cs typeface="Arial" pitchFamily="34" charset="0"/>
              </a:rPr>
              <a:t>bởi</a:t>
            </a:r>
            <a:r>
              <a:rPr lang="en-US" sz="2600" dirty="0">
                <a:latin typeface="Arial" pitchFamily="34" charset="0"/>
                <a:cs typeface="Arial" pitchFamily="34" charset="0"/>
              </a:rPr>
              <a:t> </a:t>
            </a:r>
            <a:r>
              <a:rPr lang="en-US" sz="2600" dirty="0" err="1">
                <a:latin typeface="Arial" pitchFamily="34" charset="0"/>
                <a:cs typeface="Arial" pitchFamily="34" charset="0"/>
              </a:rPr>
              <a:t>Ủy</a:t>
            </a:r>
            <a:r>
              <a:rPr lang="en-US" sz="2600" dirty="0">
                <a:latin typeface="Arial" pitchFamily="34" charset="0"/>
                <a:cs typeface="Arial" pitchFamily="34" charset="0"/>
              </a:rPr>
              <a:t> ban </a:t>
            </a:r>
            <a:r>
              <a:rPr lang="en-US" sz="2600" dirty="0" err="1">
                <a:latin typeface="Arial" pitchFamily="34" charset="0"/>
                <a:cs typeface="Arial" pitchFamily="34" charset="0"/>
              </a:rPr>
              <a:t>nhân</a:t>
            </a:r>
            <a:r>
              <a:rPr lang="en-US" sz="2600" dirty="0">
                <a:latin typeface="Arial" pitchFamily="34" charset="0"/>
                <a:cs typeface="Arial" pitchFamily="34" charset="0"/>
              </a:rPr>
              <a:t> </a:t>
            </a:r>
            <a:r>
              <a:rPr lang="en-US" sz="2600" err="1">
                <a:latin typeface="Arial" pitchFamily="34" charset="0"/>
                <a:cs typeface="Arial" pitchFamily="34" charset="0"/>
              </a:rPr>
              <a:t>dân</a:t>
            </a:r>
            <a:r>
              <a:rPr lang="en-US" sz="2600">
                <a:latin typeface="Arial" pitchFamily="34" charset="0"/>
                <a:cs typeface="Arial" pitchFamily="34" charset="0"/>
              </a:rPr>
              <a:t> </a:t>
            </a:r>
            <a:r>
              <a:rPr lang="en-US" sz="2600" smtClean="0">
                <a:latin typeface="Arial" pitchFamily="34" charset="0"/>
                <a:cs typeface="Arial" pitchFamily="34" charset="0"/>
              </a:rPr>
              <a:t>tỉnh</a:t>
            </a:r>
            <a:endParaRPr lang="en-GB" sz="2600" dirty="0">
              <a:latin typeface="Arial" pitchFamily="34" charset="0"/>
              <a:cs typeface="Arial" pitchFamily="34" charset="0"/>
            </a:endParaRPr>
          </a:p>
        </p:txBody>
      </p:sp>
    </p:spTree>
    <p:extLst>
      <p:ext uri="{BB962C8B-B14F-4D97-AF65-F5344CB8AC3E}">
        <p14:creationId xmlns:p14="http://schemas.microsoft.com/office/powerpoint/2010/main" xmlns="" val="1445837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72518" cy="796908"/>
          </a:xfrm>
        </p:spPr>
        <p:txBody>
          <a:bodyPr/>
          <a:lstStyle/>
          <a:p>
            <a:r>
              <a:rPr lang="pt-BR" sz="4000" b="1" smtClean="0">
                <a:solidFill>
                  <a:srgbClr val="C00000"/>
                </a:solidFill>
                <a:latin typeface="Arial" pitchFamily="34" charset="0"/>
                <a:cs typeface="Arial" pitchFamily="34" charset="0"/>
              </a:rPr>
              <a:t>Ban chỉ đạo phòng, chống dịch </a:t>
            </a:r>
            <a:r>
              <a:rPr lang="pt-BR" sz="2400" b="1" smtClean="0">
                <a:solidFill>
                  <a:srgbClr val="C00000"/>
                </a:solidFill>
                <a:latin typeface="Arial" pitchFamily="34" charset="0"/>
                <a:cs typeface="Arial" pitchFamily="34" charset="0"/>
              </a:rPr>
              <a:t>(1)</a:t>
            </a:r>
            <a:endParaRPr lang="vi-VN" sz="2400" b="1">
              <a:solidFill>
                <a:srgbClr val="C00000"/>
              </a:solidFill>
              <a:latin typeface="Arial" pitchFamily="34" charset="0"/>
              <a:cs typeface="Arial" pitchFamily="34" charset="0"/>
            </a:endParaRPr>
          </a:p>
        </p:txBody>
      </p:sp>
      <p:sp>
        <p:nvSpPr>
          <p:cNvPr id="3" name="Content Placeholder 2"/>
          <p:cNvSpPr>
            <a:spLocks noGrp="1"/>
          </p:cNvSpPr>
          <p:nvPr>
            <p:ph idx="1"/>
          </p:nvPr>
        </p:nvSpPr>
        <p:spPr>
          <a:xfrm>
            <a:off x="357158" y="1357298"/>
            <a:ext cx="8501122" cy="5214974"/>
          </a:xfrm>
        </p:spPr>
        <p:txBody>
          <a:bodyPr/>
          <a:lstStyle/>
          <a:p>
            <a:pPr algn="just">
              <a:buFontTx/>
              <a:buChar char="-"/>
            </a:pPr>
            <a:r>
              <a:rPr lang="pt-BR" sz="2800" smtClean="0">
                <a:latin typeface="Arial" pitchFamily="34" charset="0"/>
                <a:cs typeface="Arial" pitchFamily="34" charset="0"/>
              </a:rPr>
              <a:t>Cập nhật diễn biến dịch thường xuyên để kịp thời chỉ đạo.</a:t>
            </a:r>
          </a:p>
          <a:p>
            <a:pPr algn="just">
              <a:buFontTx/>
              <a:buChar char="-"/>
            </a:pPr>
            <a:r>
              <a:rPr lang="pt-BR" sz="2800" smtClean="0">
                <a:latin typeface="Arial" pitchFamily="34" charset="0"/>
                <a:cs typeface="Arial" pitchFamily="34" charset="0"/>
              </a:rPr>
              <a:t>Ban chỉ đạo phòng, chống dịch bệnh nguy hiểm các cấp tổ chức họp 16 giờ hằng ngày để thống nhất chỉ đạo triển khai các hoạt động tại các đơn vị y tế địa phương.</a:t>
            </a:r>
          </a:p>
          <a:p>
            <a:pPr algn="just">
              <a:buFontTx/>
              <a:buChar char="-"/>
            </a:pPr>
            <a:r>
              <a:rPr lang="pt-BR" sz="2800" smtClean="0">
                <a:latin typeface="Arial" pitchFamily="34" charset="0"/>
                <a:cs typeface="Arial" pitchFamily="34" charset="0"/>
              </a:rPr>
              <a:t>Phối hợp với các ban ngành liên quan triển khai quyết liệt các hoạt động phòng chống dịch theo yêu cầu của Chủ tịch UBND, Giám Đốc Sở Y tế, Giám Đốc Trung tâm Y tế.</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1285860"/>
            <a:ext cx="8229600" cy="5072098"/>
          </a:xfrm>
        </p:spPr>
        <p:txBody>
          <a:bodyPr/>
          <a:lstStyle/>
          <a:p>
            <a:pPr algn="just">
              <a:buFontTx/>
              <a:buChar char="-"/>
            </a:pPr>
            <a:r>
              <a:rPr lang="pt-BR" sz="3000" smtClean="0"/>
              <a:t>Đánh giá tình hình dịch và tham mưu cho Trung tâm Y tế, để báo cáo UBND thực hiện việc công bố dịch theo quy định của Luật Phòng chống bệnh truyền nhiễm.</a:t>
            </a:r>
          </a:p>
          <a:p>
            <a:pPr algn="just">
              <a:buFontTx/>
              <a:buChar char="-"/>
            </a:pPr>
            <a:r>
              <a:rPr lang="pt-BR" sz="3000" smtClean="0"/>
              <a:t>Ban hành các văn bản chỉ đạo triển khai các hoạt động tại các đơn vị y tế địa phương.</a:t>
            </a:r>
            <a:endParaRPr lang="en-US" sz="3000" smtClean="0"/>
          </a:p>
          <a:p>
            <a:pPr algn="just">
              <a:buFontTx/>
              <a:buChar char="-"/>
            </a:pPr>
            <a:r>
              <a:rPr lang="pt-BR" sz="3000" smtClean="0"/>
              <a:t>Tổ chức các đoàn kiểm tra giám sát, hướng dẫn tại các địa phương và đánh giá việc triển khai công tác phòng chống dịch của các địa phương</a:t>
            </a:r>
            <a:endParaRPr lang="vi-VN" sz="3000" smtClean="0"/>
          </a:p>
        </p:txBody>
      </p:sp>
      <p:sp>
        <p:nvSpPr>
          <p:cNvPr id="6" name="Title 1"/>
          <p:cNvSpPr>
            <a:spLocks noGrp="1"/>
          </p:cNvSpPr>
          <p:nvPr>
            <p:ph type="title"/>
          </p:nvPr>
        </p:nvSpPr>
        <p:spPr>
          <a:xfrm>
            <a:off x="457200" y="274638"/>
            <a:ext cx="8472518" cy="796908"/>
          </a:xfrm>
        </p:spPr>
        <p:txBody>
          <a:bodyPr/>
          <a:lstStyle/>
          <a:p>
            <a:r>
              <a:rPr lang="pt-BR" sz="4000" b="1" smtClean="0">
                <a:solidFill>
                  <a:srgbClr val="C00000"/>
                </a:solidFill>
                <a:latin typeface="Arial" pitchFamily="34" charset="0"/>
                <a:cs typeface="Arial" pitchFamily="34" charset="0"/>
              </a:rPr>
              <a:t>Ban chỉ đạo phòng, chống dịch </a:t>
            </a:r>
            <a:r>
              <a:rPr lang="pt-BR" sz="2400" b="1" smtClean="0">
                <a:solidFill>
                  <a:srgbClr val="C00000"/>
                </a:solidFill>
                <a:latin typeface="Arial" pitchFamily="34" charset="0"/>
                <a:cs typeface="Arial" pitchFamily="34" charset="0"/>
              </a:rPr>
              <a:t>(2)</a:t>
            </a:r>
            <a:endParaRPr lang="vi-VN" sz="2400" b="1">
              <a:solidFill>
                <a:srgbClr val="C00000"/>
              </a:solidFill>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Hình ảnh pha cloramin B</a:t>
            </a:r>
            <a:endParaRPr lang="vi-VN"/>
          </a:p>
        </p:txBody>
      </p:sp>
      <p:pic>
        <p:nvPicPr>
          <p:cNvPr id="2050" name="Picture 2"/>
          <p:cNvPicPr>
            <a:picLocks noGrp="1" noChangeAspect="1" noChangeArrowheads="1"/>
          </p:cNvPicPr>
          <p:nvPr>
            <p:ph idx="1"/>
          </p:nvPr>
        </p:nvPicPr>
        <p:blipFill>
          <a:blip r:embed="rId2"/>
          <a:srcRect/>
          <a:stretch>
            <a:fillRect/>
          </a:stretch>
        </p:blipFill>
        <p:spPr bwMode="auto">
          <a:xfrm>
            <a:off x="357158" y="1785926"/>
            <a:ext cx="4102102" cy="3072618"/>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928021" y="2071678"/>
            <a:ext cx="3649974"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smtClean="0"/>
              <a:t>Hình ảnh lau  khử khuẩn </a:t>
            </a:r>
            <a:endParaRPr lang="vi-VN" sz="3600"/>
          </a:p>
        </p:txBody>
      </p:sp>
      <p:pic>
        <p:nvPicPr>
          <p:cNvPr id="1027" name="Picture 3"/>
          <p:cNvPicPr>
            <a:picLocks noChangeAspect="1" noChangeArrowheads="1"/>
          </p:cNvPicPr>
          <p:nvPr/>
        </p:nvPicPr>
        <p:blipFill>
          <a:blip r:embed="rId2"/>
          <a:srcRect/>
          <a:stretch>
            <a:fillRect/>
          </a:stretch>
        </p:blipFill>
        <p:spPr bwMode="auto">
          <a:xfrm>
            <a:off x="5186957" y="1428737"/>
            <a:ext cx="3242695" cy="2428891"/>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1214414" y="4143380"/>
            <a:ext cx="2942604" cy="1958169"/>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flipH="1">
            <a:off x="461261" y="1643050"/>
            <a:ext cx="4336848" cy="2143139"/>
          </a:xfrm>
          <a:prstGeom prst="rect">
            <a:avLst/>
          </a:prstGeom>
          <a:noFill/>
          <a:ln w="9525">
            <a:noFill/>
            <a:miter lim="800000"/>
            <a:headEnd/>
            <a:tailEnd/>
          </a:ln>
          <a:effectLst/>
        </p:spPr>
      </p:pic>
      <p:pic>
        <p:nvPicPr>
          <p:cNvPr id="1030" name="Picture 6"/>
          <p:cNvPicPr>
            <a:picLocks noGrp="1" noChangeAspect="1" noChangeArrowheads="1"/>
          </p:cNvPicPr>
          <p:nvPr>
            <p:ph idx="1"/>
          </p:nvPr>
        </p:nvPicPr>
        <p:blipFill>
          <a:blip r:embed="rId5"/>
          <a:srcRect/>
          <a:stretch>
            <a:fillRect/>
          </a:stretch>
        </p:blipFill>
        <p:spPr bwMode="auto">
          <a:xfrm>
            <a:off x="5143504" y="3906466"/>
            <a:ext cx="3643338" cy="24244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Hình ảnh phun khử khuẩn clorami B</a:t>
            </a:r>
            <a:endParaRPr lang="vi-VN" sz="4000"/>
          </a:p>
        </p:txBody>
      </p:sp>
      <p:pic>
        <p:nvPicPr>
          <p:cNvPr id="2050" name="Picture 2" descr="C:\Users\user\Desktop\61f158b84f1cb742ee0d.jpg"/>
          <p:cNvPicPr>
            <a:picLocks noGrp="1" noChangeAspect="1" noChangeArrowheads="1"/>
          </p:cNvPicPr>
          <p:nvPr>
            <p:ph idx="1"/>
          </p:nvPr>
        </p:nvPicPr>
        <p:blipFill>
          <a:blip r:embed="rId2" cstate="print"/>
          <a:srcRect/>
          <a:stretch>
            <a:fillRect/>
          </a:stretch>
        </p:blipFill>
        <p:spPr bwMode="auto">
          <a:xfrm>
            <a:off x="571472" y="1785925"/>
            <a:ext cx="3373498" cy="4340237"/>
          </a:xfrm>
          <a:prstGeom prst="rect">
            <a:avLst/>
          </a:prstGeom>
          <a:noFill/>
        </p:spPr>
      </p:pic>
      <p:pic>
        <p:nvPicPr>
          <p:cNvPr id="2051" name="Picture 3"/>
          <p:cNvPicPr>
            <a:picLocks noChangeAspect="1" noChangeArrowheads="1"/>
          </p:cNvPicPr>
          <p:nvPr/>
        </p:nvPicPr>
        <p:blipFill>
          <a:blip r:embed="rId3" cstate="print"/>
          <a:srcRect/>
          <a:stretch>
            <a:fillRect/>
          </a:stretch>
        </p:blipFill>
        <p:spPr bwMode="auto">
          <a:xfrm flipH="1">
            <a:off x="5000628" y="1809713"/>
            <a:ext cx="3071834" cy="40957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smtClean="0"/>
              <a:t>Hình ảnh phun khủ khuẩn cloramin B</a:t>
            </a:r>
            <a:endParaRPr lang="vi-VN" sz="4000"/>
          </a:p>
        </p:txBody>
      </p:sp>
      <p:pic>
        <p:nvPicPr>
          <p:cNvPr id="1026" name="Picture 2" descr="C:\Users\user\Desktop\68fb46bc5118a946f009.jpg"/>
          <p:cNvPicPr>
            <a:picLocks noGrp="1" noChangeAspect="1" noChangeArrowheads="1"/>
          </p:cNvPicPr>
          <p:nvPr>
            <p:ph idx="1"/>
          </p:nvPr>
        </p:nvPicPr>
        <p:blipFill>
          <a:blip r:embed="rId2"/>
          <a:srcRect/>
          <a:stretch>
            <a:fillRect/>
          </a:stretch>
        </p:blipFill>
        <p:spPr bwMode="auto">
          <a:xfrm>
            <a:off x="1643042" y="1547798"/>
            <a:ext cx="3500462" cy="4667284"/>
          </a:xfrm>
          <a:prstGeom prst="rect">
            <a:avLst/>
          </a:prstGeom>
          <a:noFill/>
        </p:spPr>
      </p:pic>
      <p:pic>
        <p:nvPicPr>
          <p:cNvPr id="1027" name="Picture 3" descr="C:\Users\user\Desktop\46ab16ca016ef930a07f.jpg"/>
          <p:cNvPicPr>
            <a:picLocks noChangeAspect="1" noChangeArrowheads="1"/>
          </p:cNvPicPr>
          <p:nvPr/>
        </p:nvPicPr>
        <p:blipFill>
          <a:blip r:embed="rId3" cstate="print"/>
          <a:srcRect/>
          <a:stretch>
            <a:fillRect/>
          </a:stretch>
        </p:blipFill>
        <p:spPr bwMode="auto">
          <a:xfrm>
            <a:off x="5901779" y="1714488"/>
            <a:ext cx="2599311" cy="4358467"/>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3600" smtClean="0"/>
              <a:t>Phòng chống dịch bệnh covid-19</a:t>
            </a:r>
            <a:br>
              <a:rPr lang="vi-VN" sz="3600" smtClean="0"/>
            </a:br>
            <a:r>
              <a:rPr lang="vi-VN" sz="3600" smtClean="0"/>
              <a:t>trong trường học</a:t>
            </a:r>
            <a:endParaRPr lang="vi-VN" sz="3600"/>
          </a:p>
        </p:txBody>
      </p:sp>
      <p:sp>
        <p:nvSpPr>
          <p:cNvPr id="3" name="Content Placeholder 2"/>
          <p:cNvSpPr>
            <a:spLocks noGrp="1"/>
          </p:cNvSpPr>
          <p:nvPr>
            <p:ph idx="1"/>
          </p:nvPr>
        </p:nvSpPr>
        <p:spPr>
          <a:xfrm>
            <a:off x="457200" y="1600200"/>
            <a:ext cx="8258204" cy="4900634"/>
          </a:xfrm>
        </p:spPr>
        <p:txBody>
          <a:bodyPr/>
          <a:lstStyle/>
          <a:p>
            <a:pPr algn="just"/>
            <a:r>
              <a:rPr lang="vi-VN" sz="2000" smtClean="0"/>
              <a:t>Thực hiện nghiêm công văn 406/BGDĐT-GDTC ngày 13/02/2020 của Bộ giáo dục và đào tạo về việc tăng cường các biện pháp phòng, chống dịch bệnh covid-19 khi học sinh sinh viên đi học trở lại.</a:t>
            </a:r>
          </a:p>
          <a:p>
            <a:pPr algn="just"/>
            <a:r>
              <a:rPr lang="vi-VN" sz="2400" b="1" smtClean="0">
                <a:solidFill>
                  <a:srgbClr val="000000"/>
                </a:solidFill>
              </a:rPr>
              <a:t>Tăng </a:t>
            </a:r>
            <a:r>
              <a:rPr lang="vi-VN" sz="2400" b="1">
                <a:solidFill>
                  <a:srgbClr val="000000"/>
                </a:solidFill>
              </a:rPr>
              <a:t>cường sức khỏe cho học sinh, sinh viên, cán bộ, giáo </a:t>
            </a:r>
            <a:r>
              <a:rPr lang="vi-VN" sz="2400" b="1" smtClean="0">
                <a:solidFill>
                  <a:srgbClr val="000000"/>
                </a:solidFill>
              </a:rPr>
              <a:t>viên</a:t>
            </a:r>
          </a:p>
          <a:p>
            <a:pPr algn="just"/>
            <a:r>
              <a:rPr lang="vi-VN" sz="2400" b="1" smtClean="0">
                <a:solidFill>
                  <a:srgbClr val="000000"/>
                </a:solidFill>
              </a:rPr>
              <a:t>Đảm </a:t>
            </a:r>
            <a:r>
              <a:rPr lang="vi-VN" sz="2400" b="1">
                <a:solidFill>
                  <a:srgbClr val="000000"/>
                </a:solidFill>
              </a:rPr>
              <a:t>bảo vệ sinh thực phẩm và nơi rửa tay có xà </a:t>
            </a:r>
            <a:r>
              <a:rPr lang="vi-VN" sz="2400" b="1" smtClean="0">
                <a:solidFill>
                  <a:srgbClr val="000000"/>
                </a:solidFill>
              </a:rPr>
              <a:t>phòng</a:t>
            </a:r>
          </a:p>
          <a:p>
            <a:pPr algn="just"/>
            <a:r>
              <a:rPr lang="vi-VN" sz="2400" b="1" smtClean="0">
                <a:solidFill>
                  <a:srgbClr val="000000"/>
                </a:solidFill>
              </a:rPr>
              <a:t>Theo </a:t>
            </a:r>
            <a:r>
              <a:rPr lang="vi-VN" sz="2400" b="1">
                <a:solidFill>
                  <a:srgbClr val="000000"/>
                </a:solidFill>
              </a:rPr>
              <a:t>dõi chặt chẽ học sinh có biểu hiện sốt, </a:t>
            </a:r>
            <a:r>
              <a:rPr lang="vi-VN" sz="2400" b="1" smtClean="0">
                <a:solidFill>
                  <a:srgbClr val="000000"/>
                </a:solidFill>
              </a:rPr>
              <a:t>ho</a:t>
            </a:r>
            <a:endParaRPr lang="vi-VN" sz="2400" smtClean="0"/>
          </a:p>
          <a:p>
            <a:pPr algn="just"/>
            <a:r>
              <a:rPr lang="vi-VN" sz="2400" b="1" smtClean="0">
                <a:solidFill>
                  <a:srgbClr val="000000"/>
                </a:solidFill>
              </a:rPr>
              <a:t>Khử </a:t>
            </a:r>
            <a:r>
              <a:rPr lang="vi-VN" sz="2400" b="1">
                <a:solidFill>
                  <a:srgbClr val="000000"/>
                </a:solidFill>
              </a:rPr>
              <a:t>khuẩn hàng ngày tại trường và xe đưa </a:t>
            </a:r>
            <a:r>
              <a:rPr lang="vi-VN" sz="2400" b="1" smtClean="0">
                <a:solidFill>
                  <a:srgbClr val="000000"/>
                </a:solidFill>
              </a:rPr>
              <a:t>đón</a:t>
            </a:r>
          </a:p>
          <a:p>
            <a:pPr algn="just"/>
            <a:r>
              <a:rPr lang="vi-VN" sz="2400" b="1" smtClean="0">
                <a:solidFill>
                  <a:srgbClr val="000000"/>
                </a:solidFill>
              </a:rPr>
              <a:t>Khử khuẩn trường, lớp khi đón học sinh học trở lại</a:t>
            </a:r>
          </a:p>
          <a:p>
            <a:pPr algn="just"/>
            <a:r>
              <a:rPr lang="vi-VN" sz="2400" b="1" smtClean="0">
                <a:solidFill>
                  <a:srgbClr val="000000"/>
                </a:solidFill>
              </a:rPr>
              <a:t>Không tổ chức hoạt động tập thể tập trung đông người</a:t>
            </a:r>
          </a:p>
          <a:p>
            <a:pPr algn="just"/>
            <a:endParaRPr lang="vi-VN" sz="2400" b="1" smtClean="0">
              <a:solidFill>
                <a:srgbClr val="000000"/>
              </a:solidFill>
            </a:endParaRPr>
          </a:p>
          <a:p>
            <a:pPr algn="just"/>
            <a:endParaRPr lang="vi-VN" sz="2400" smtClean="0"/>
          </a:p>
          <a:p>
            <a:pPr algn="just"/>
            <a:endParaRPr lang="vi-VN"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L:\Carrer sum\2019. Carrer\2020 New\aa\BG nCoV\84861033_2662898357079813_118230635658608640_n.jpg"/>
          <p:cNvPicPr>
            <a:picLocks noChangeAspect="1" noChangeArrowheads="1"/>
          </p:cNvPicPr>
          <p:nvPr/>
        </p:nvPicPr>
        <p:blipFill>
          <a:blip r:embed="rId3"/>
          <a:srcRect/>
          <a:stretch>
            <a:fillRect/>
          </a:stretch>
        </p:blipFill>
        <p:spPr bwMode="auto">
          <a:xfrm>
            <a:off x="251520" y="908720"/>
            <a:ext cx="4104456" cy="5811620"/>
          </a:xfrm>
          <a:prstGeom prst="rect">
            <a:avLst/>
          </a:prstGeom>
          <a:noFill/>
        </p:spPr>
      </p:pic>
      <p:pic>
        <p:nvPicPr>
          <p:cNvPr id="1028" name="Picture 4" descr="L:\Carrer sum\2019. Carrer\2020 New\aa\BG nCoV\85020733_2662898900413092_6387658865088921600_n.jpg"/>
          <p:cNvPicPr>
            <a:picLocks noChangeAspect="1" noChangeArrowheads="1"/>
          </p:cNvPicPr>
          <p:nvPr/>
        </p:nvPicPr>
        <p:blipFill>
          <a:blip r:embed="rId4"/>
          <a:srcRect/>
          <a:stretch>
            <a:fillRect/>
          </a:stretch>
        </p:blipFill>
        <p:spPr bwMode="auto">
          <a:xfrm>
            <a:off x="4822793" y="820280"/>
            <a:ext cx="4213703" cy="5966306"/>
          </a:xfrm>
          <a:prstGeom prst="rect">
            <a:avLst/>
          </a:prstGeom>
          <a:noFill/>
        </p:spPr>
      </p:pic>
      <p:sp>
        <p:nvSpPr>
          <p:cNvPr id="6" name="Title 1"/>
          <p:cNvSpPr>
            <a:spLocks noGrp="1"/>
          </p:cNvSpPr>
          <p:nvPr>
            <p:ph type="title"/>
          </p:nvPr>
        </p:nvSpPr>
        <p:spPr>
          <a:xfrm>
            <a:off x="571472" y="214290"/>
            <a:ext cx="8229600" cy="85723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sz="3600" b="1" smtClean="0">
                <a:solidFill>
                  <a:srgbClr val="000099"/>
                </a:solidFill>
                <a:highlight>
                  <a:srgbClr val="FFFFFF"/>
                </a:highlight>
                <a:latin typeface="Segoe UI Semibold"/>
                <a:ea typeface="Segoe UI Semibold"/>
                <a:cs typeface="Arial"/>
              </a:rPr>
              <a:t>Một số chủng của Virus Corona</a:t>
            </a:r>
            <a:endParaRPr lang="en-GB" altLang="vi-VN" sz="3600" b="1" dirty="0">
              <a:solidFill>
                <a:srgbClr val="000099"/>
              </a:solidFill>
            </a:endParaRPr>
          </a:p>
        </p:txBody>
      </p:sp>
    </p:spTree>
    <p:extLst>
      <p:ext uri="{BB962C8B-B14F-4D97-AF65-F5344CB8AC3E}">
        <p14:creationId xmlns:p14="http://schemas.microsoft.com/office/powerpoint/2010/main" xmlns="" val="1962066311"/>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85720" y="428604"/>
            <a:ext cx="8143932" cy="6072230"/>
          </a:xfrm>
        </p:spPr>
      </p:pic>
    </p:spTree>
    <p:extLst>
      <p:ext uri="{BB962C8B-B14F-4D97-AF65-F5344CB8AC3E}">
        <p14:creationId xmlns:p14="http://schemas.microsoft.com/office/powerpoint/2010/main" xmlns="" val="18092042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14282" y="285728"/>
            <a:ext cx="8929718" cy="6072230"/>
          </a:xfrm>
        </p:spPr>
      </p:pic>
    </p:spTree>
    <p:extLst>
      <p:ext uri="{BB962C8B-B14F-4D97-AF65-F5344CB8AC3E}">
        <p14:creationId xmlns:p14="http://schemas.microsoft.com/office/powerpoint/2010/main" xmlns="" val="7104337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2050" name="Picture 2"/>
          <p:cNvPicPr>
            <a:picLocks noGrp="1" noChangeAspect="1" noChangeArrowheads="1"/>
          </p:cNvPicPr>
          <p:nvPr>
            <p:ph idx="1"/>
          </p:nvPr>
        </p:nvPicPr>
        <p:blipFill>
          <a:blip r:embed="rId2"/>
          <a:srcRect/>
          <a:stretch>
            <a:fillRect/>
          </a:stretch>
        </p:blipFill>
        <p:spPr bwMode="auto">
          <a:xfrm>
            <a:off x="571472" y="275992"/>
            <a:ext cx="8215370" cy="61534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3074" name="Picture 2"/>
          <p:cNvPicPr>
            <a:picLocks noGrp="1" noChangeAspect="1" noChangeArrowheads="1"/>
          </p:cNvPicPr>
          <p:nvPr>
            <p:ph idx="1"/>
          </p:nvPr>
        </p:nvPicPr>
        <p:blipFill>
          <a:blip r:embed="rId2"/>
          <a:srcRect/>
          <a:stretch>
            <a:fillRect/>
          </a:stretch>
        </p:blipFill>
        <p:spPr bwMode="auto">
          <a:xfrm>
            <a:off x="357159" y="214290"/>
            <a:ext cx="8358246" cy="628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098" name="Picture 2"/>
          <p:cNvPicPr>
            <a:picLocks noGrp="1" noChangeAspect="1" noChangeArrowheads="1"/>
          </p:cNvPicPr>
          <p:nvPr>
            <p:ph idx="1"/>
          </p:nvPr>
        </p:nvPicPr>
        <p:blipFill>
          <a:blip r:embed="rId2"/>
          <a:srcRect/>
          <a:stretch>
            <a:fillRect/>
          </a:stretch>
        </p:blipFill>
        <p:spPr bwMode="auto">
          <a:xfrm>
            <a:off x="714347" y="0"/>
            <a:ext cx="7786743"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122" name="Picture 2"/>
          <p:cNvPicPr>
            <a:picLocks noGrp="1" noChangeAspect="1" noChangeArrowheads="1"/>
          </p:cNvPicPr>
          <p:nvPr>
            <p:ph idx="1"/>
          </p:nvPr>
        </p:nvPicPr>
        <p:blipFill>
          <a:blip r:embed="rId2"/>
          <a:srcRect/>
          <a:stretch>
            <a:fillRect/>
          </a:stretch>
        </p:blipFill>
        <p:spPr bwMode="auto">
          <a:xfrm>
            <a:off x="714348" y="285728"/>
            <a:ext cx="7358114" cy="6572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6146" name="Picture 2"/>
          <p:cNvPicPr>
            <a:picLocks noGrp="1" noChangeAspect="1" noChangeArrowheads="1"/>
          </p:cNvPicPr>
          <p:nvPr>
            <p:ph idx="1"/>
          </p:nvPr>
        </p:nvPicPr>
        <p:blipFill>
          <a:blip r:embed="rId2"/>
          <a:srcRect/>
          <a:stretch>
            <a:fillRect/>
          </a:stretch>
        </p:blipFill>
        <p:spPr bwMode="auto">
          <a:xfrm>
            <a:off x="500002" y="214290"/>
            <a:ext cx="8643998"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71472" y="0"/>
            <a:ext cx="8115328" cy="274638"/>
          </a:xfrm>
        </p:spPr>
        <p:txBody>
          <a:bodyPr/>
          <a:lstStyle/>
          <a:p>
            <a:endParaRPr lang="vi-VN"/>
          </a:p>
        </p:txBody>
      </p:sp>
      <p:pic>
        <p:nvPicPr>
          <p:cNvPr id="717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2050" name="Picture 2" descr="C:\Users\user\Downloads\photocat.jpg"/>
          <p:cNvPicPr>
            <a:picLocks noGrp="1" noChangeAspect="1" noChangeArrowheads="1"/>
          </p:cNvPicPr>
          <p:nvPr>
            <p:ph idx="1"/>
          </p:nvPr>
        </p:nvPicPr>
        <p:blipFill>
          <a:blip r:embed="rId2"/>
          <a:srcRect/>
          <a:stretch>
            <a:fillRect/>
          </a:stretch>
        </p:blipFill>
        <p:spPr bwMode="auto">
          <a:xfrm>
            <a:off x="357158" y="357166"/>
            <a:ext cx="8501122" cy="5883285"/>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vi-VN"/>
          </a:p>
        </p:txBody>
      </p:sp>
      <p:pic>
        <p:nvPicPr>
          <p:cNvPr id="3075" name="Picture 3" descr="C:\Users\user\Downloads\ttxvnkhutrungtruonghoc.jpg"/>
          <p:cNvPicPr>
            <a:picLocks noChangeAspect="1" noChangeArrowheads="1"/>
          </p:cNvPicPr>
          <p:nvPr/>
        </p:nvPicPr>
        <p:blipFill>
          <a:blip r:embed="rId2"/>
          <a:srcRect/>
          <a:stretch>
            <a:fillRect/>
          </a:stretch>
        </p:blipFill>
        <p:spPr bwMode="auto">
          <a:xfrm>
            <a:off x="214282" y="428604"/>
            <a:ext cx="8501122" cy="572930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vi-VN" sz="3600" b="1" smtClean="0">
                <a:solidFill>
                  <a:srgbClr val="C00000"/>
                </a:solidFill>
                <a:ea typeface="Times New Roman" panose="02020603050405020304" pitchFamily="18" charset="0"/>
              </a:rPr>
              <a:t>Phân loại virút Corona</a:t>
            </a:r>
            <a:endParaRPr lang="vi-VN" sz="3600" b="1">
              <a:solidFill>
                <a:srgbClr val="C00000"/>
              </a:solidFill>
            </a:endParaRPr>
          </a:p>
        </p:txBody>
      </p:sp>
      <p:sp>
        <p:nvSpPr>
          <p:cNvPr id="3" name="Content Placeholder 2"/>
          <p:cNvSpPr>
            <a:spLocks noGrp="1"/>
          </p:cNvSpPr>
          <p:nvPr>
            <p:ph idx="1"/>
          </p:nvPr>
        </p:nvSpPr>
        <p:spPr>
          <a:xfrm>
            <a:off x="457200" y="1268760"/>
            <a:ext cx="8229600" cy="4857403"/>
          </a:xfrm>
        </p:spPr>
        <p:txBody>
          <a:bodyPr/>
          <a:lstStyle/>
          <a:p>
            <a:pPr marL="159385" indent="0" algn="just">
              <a:spcBef>
                <a:spcPts val="595"/>
              </a:spcBef>
              <a:spcAft>
                <a:spcPts val="0"/>
              </a:spcAft>
              <a:buNone/>
            </a:pPr>
            <a:r>
              <a:rPr lang="vi-VN" sz="2800" smtClean="0">
                <a:ea typeface="Times New Roman" panose="02020603050405020304" pitchFamily="18" charset="0"/>
              </a:rPr>
              <a:t>Họ vi </a:t>
            </a:r>
            <a:r>
              <a:rPr lang="vi-VN" sz="2800">
                <a:ea typeface="Times New Roman" panose="02020603050405020304" pitchFamily="18" charset="0"/>
              </a:rPr>
              <a:t>rút Corona</a:t>
            </a:r>
            <a:r>
              <a:rPr lang="vi-VN" sz="2800" i="1">
                <a:ea typeface="Times New Roman" panose="02020603050405020304" pitchFamily="18" charset="0"/>
              </a:rPr>
              <a:t> </a:t>
            </a:r>
            <a:r>
              <a:rPr lang="vi-VN" sz="2800">
                <a:ea typeface="Times New Roman" panose="02020603050405020304" pitchFamily="18" charset="0"/>
              </a:rPr>
              <a:t>được chia thành 4 nhánh:</a:t>
            </a:r>
          </a:p>
          <a:p>
            <a:pPr marR="269240" lvl="0" algn="just">
              <a:spcBef>
                <a:spcPts val="595"/>
              </a:spcBef>
              <a:spcAft>
                <a:spcPts val="0"/>
              </a:spcAft>
              <a:buSzPts val="1050"/>
              <a:buFont typeface="Symbol" panose="05050102010706020507" pitchFamily="18" charset="2"/>
              <a:buChar char=""/>
              <a:tabLst>
                <a:tab pos="535940" algn="l"/>
              </a:tabLst>
            </a:pPr>
            <a:r>
              <a:rPr lang="vi-VN" sz="2400">
                <a:ea typeface="Symbol" panose="05050102010706020507" pitchFamily="18" charset="2"/>
                <a:cs typeface="Symbol" panose="05050102010706020507" pitchFamily="18" charset="2"/>
              </a:rPr>
              <a:t>Nhánh </a:t>
            </a:r>
            <a:r>
              <a:rPr lang="vi-VN" sz="2400" b="1">
                <a:ea typeface="Symbol" panose="05050102010706020507" pitchFamily="18" charset="2"/>
                <a:cs typeface="Symbol" panose="05050102010706020507" pitchFamily="18" charset="2"/>
              </a:rPr>
              <a:t>Alphacoronavirus</a:t>
            </a:r>
            <a:r>
              <a:rPr lang="vi-VN" sz="2400">
                <a:ea typeface="Symbol" panose="05050102010706020507" pitchFamily="18" charset="2"/>
                <a:cs typeface="Symbol" panose="05050102010706020507" pitchFamily="18" charset="2"/>
              </a:rPr>
              <a:t>: gồm những </a:t>
            </a:r>
            <a:r>
              <a:rPr lang="vi-VN" sz="2400" smtClean="0">
                <a:ea typeface="Symbol" panose="05050102010706020507" pitchFamily="18" charset="2"/>
                <a:cs typeface="Symbol" panose="05050102010706020507" pitchFamily="18" charset="2"/>
              </a:rPr>
              <a:t>chủng gây </a:t>
            </a:r>
            <a:r>
              <a:rPr lang="vi-VN" sz="2400">
                <a:ea typeface="Symbol" panose="05050102010706020507" pitchFamily="18" charset="2"/>
                <a:cs typeface="Symbol" panose="05050102010706020507" pitchFamily="18" charset="2"/>
              </a:rPr>
              <a:t>bệnh giống như cúm thông thường ở người, ngoài ra còn một số chủng gây bệnh ở dơi,</a:t>
            </a:r>
            <a:r>
              <a:rPr lang="vi-VN" sz="2400" spc="-165">
                <a:ea typeface="Symbol" panose="05050102010706020507" pitchFamily="18" charset="2"/>
                <a:cs typeface="Symbol" panose="05050102010706020507" pitchFamily="18" charset="2"/>
              </a:rPr>
              <a:t> </a:t>
            </a:r>
            <a:r>
              <a:rPr lang="vi-VN" sz="2400">
                <a:ea typeface="Symbol" panose="05050102010706020507" pitchFamily="18" charset="2"/>
                <a:cs typeface="Symbol" panose="05050102010706020507" pitchFamily="18" charset="2"/>
              </a:rPr>
              <a:t>lợn.</a:t>
            </a:r>
          </a:p>
          <a:p>
            <a:pPr marR="267335" lvl="0" algn="just">
              <a:spcBef>
                <a:spcPts val="590"/>
              </a:spcBef>
              <a:spcAft>
                <a:spcPts val="0"/>
              </a:spcAft>
              <a:buSzPts val="1050"/>
              <a:buFont typeface="Symbol" panose="05050102010706020507" pitchFamily="18" charset="2"/>
              <a:buChar char=""/>
              <a:tabLst>
                <a:tab pos="535940" algn="l"/>
              </a:tabLst>
            </a:pPr>
            <a:r>
              <a:rPr lang="vi-VN" sz="2400">
                <a:ea typeface="Symbol" panose="05050102010706020507" pitchFamily="18" charset="2"/>
                <a:cs typeface="Symbol" panose="05050102010706020507" pitchFamily="18" charset="2"/>
              </a:rPr>
              <a:t>Nhánh</a:t>
            </a:r>
            <a:r>
              <a:rPr lang="vi-VN" sz="2400" b="1">
                <a:ea typeface="Symbol" panose="05050102010706020507" pitchFamily="18" charset="2"/>
                <a:cs typeface="Symbol" panose="05050102010706020507" pitchFamily="18" charset="2"/>
              </a:rPr>
              <a:t> </a:t>
            </a:r>
            <a:r>
              <a:rPr lang="vi-VN" sz="2400" b="1" smtClean="0">
                <a:ea typeface="Symbol" panose="05050102010706020507" pitchFamily="18" charset="2"/>
                <a:cs typeface="Symbol" panose="05050102010706020507" pitchFamily="18" charset="2"/>
              </a:rPr>
              <a:t>Betacoronavirus</a:t>
            </a:r>
            <a:r>
              <a:rPr lang="en-US" sz="2400" smtClean="0">
                <a:ea typeface="Symbol" panose="05050102010706020507" pitchFamily="18" charset="2"/>
                <a:cs typeface="Symbol" panose="05050102010706020507" pitchFamily="18" charset="2"/>
              </a:rPr>
              <a:t>: </a:t>
            </a:r>
            <a:r>
              <a:rPr lang="vi-VN" sz="2400" smtClean="0">
                <a:ea typeface="Symbol" panose="05050102010706020507" pitchFamily="18" charset="2"/>
                <a:cs typeface="Symbol" panose="05050102010706020507" pitchFamily="18" charset="2"/>
              </a:rPr>
              <a:t>gồm những</a:t>
            </a:r>
            <a:r>
              <a:rPr lang="en-US" sz="2400" smtClean="0">
                <a:ea typeface="Symbol" panose="05050102010706020507" pitchFamily="18" charset="2"/>
                <a:cs typeface="Symbol" panose="05050102010706020507" pitchFamily="18" charset="2"/>
              </a:rPr>
              <a:t> </a:t>
            </a:r>
            <a:r>
              <a:rPr lang="vi-VN" sz="2400" smtClean="0">
                <a:ea typeface="Symbol" panose="05050102010706020507" pitchFamily="18" charset="2"/>
                <a:cs typeface="Symbol" panose="05050102010706020507" pitchFamily="18" charset="2"/>
              </a:rPr>
              <a:t>chủng gây </a:t>
            </a:r>
            <a:r>
              <a:rPr lang="vi-VN" sz="2400">
                <a:ea typeface="Symbol" panose="05050102010706020507" pitchFamily="18" charset="2"/>
                <a:cs typeface="Symbol" panose="05050102010706020507" pitchFamily="18" charset="2"/>
              </a:rPr>
              <a:t>viêm đường hô hấp ở người, vi rút </a:t>
            </a:r>
            <a:r>
              <a:rPr lang="vi-VN" sz="2400" smtClean="0">
                <a:ea typeface="Symbol" panose="05050102010706020507" pitchFamily="18" charset="2"/>
                <a:cs typeface="Symbol" panose="05050102010706020507" pitchFamily="18" charset="2"/>
              </a:rPr>
              <a:t>SARS</a:t>
            </a:r>
            <a:r>
              <a:rPr lang="en-US" sz="2400" smtClean="0">
                <a:ea typeface="Symbol" panose="05050102010706020507" pitchFamily="18" charset="2"/>
                <a:cs typeface="Symbol" panose="05050102010706020507" pitchFamily="18" charset="2"/>
              </a:rPr>
              <a:t>, </a:t>
            </a:r>
            <a:r>
              <a:rPr lang="vi-VN" sz="2400" smtClean="0">
                <a:ea typeface="Symbol" panose="05050102010706020507" pitchFamily="18" charset="2"/>
                <a:cs typeface="Symbol" panose="05050102010706020507" pitchFamily="18" charset="2"/>
              </a:rPr>
              <a:t>MERS-CoV</a:t>
            </a:r>
            <a:r>
              <a:rPr lang="en-US" sz="2400" smtClean="0">
                <a:ea typeface="Symbol" panose="05050102010706020507" pitchFamily="18" charset="2"/>
                <a:cs typeface="Symbol" panose="05050102010706020507" pitchFamily="18" charset="2"/>
              </a:rPr>
              <a:t>, </a:t>
            </a:r>
            <a:r>
              <a:rPr lang="vi-VN" sz="2400" smtClean="0">
                <a:ea typeface="Symbol" panose="05050102010706020507" pitchFamily="18" charset="2"/>
                <a:cs typeface="Symbol" panose="05050102010706020507" pitchFamily="18" charset="2"/>
              </a:rPr>
              <a:t>Covid-19 nằm trong nhánh này</a:t>
            </a:r>
            <a:r>
              <a:rPr lang="en-US" sz="2400" smtClean="0">
                <a:ea typeface="Symbol" panose="05050102010706020507" pitchFamily="18" charset="2"/>
                <a:cs typeface="Symbol" panose="05050102010706020507" pitchFamily="18" charset="2"/>
              </a:rPr>
              <a:t>.</a:t>
            </a:r>
            <a:endParaRPr lang="vi-VN" sz="2400">
              <a:ea typeface="Symbol" panose="05050102010706020507" pitchFamily="18" charset="2"/>
              <a:cs typeface="Symbol" panose="05050102010706020507" pitchFamily="18" charset="2"/>
            </a:endParaRPr>
          </a:p>
          <a:p>
            <a:pPr marR="267970" lvl="0" algn="just">
              <a:spcBef>
                <a:spcPts val="590"/>
              </a:spcBef>
              <a:spcAft>
                <a:spcPts val="0"/>
              </a:spcAft>
              <a:buSzPts val="1050"/>
              <a:buFont typeface="Symbol" panose="05050102010706020507" pitchFamily="18" charset="2"/>
              <a:buChar char=""/>
              <a:tabLst>
                <a:tab pos="535940" algn="l"/>
              </a:tabLst>
            </a:pPr>
            <a:r>
              <a:rPr lang="vi-VN" sz="2400">
                <a:ea typeface="Symbol" panose="05050102010706020507" pitchFamily="18" charset="2"/>
                <a:cs typeface="Symbol" panose="05050102010706020507" pitchFamily="18" charset="2"/>
              </a:rPr>
              <a:t>Nhánh </a:t>
            </a:r>
            <a:r>
              <a:rPr lang="vi-VN" sz="2400" b="1" smtClean="0">
                <a:ea typeface="Symbol" panose="05050102010706020507" pitchFamily="18" charset="2"/>
                <a:cs typeface="Symbol" panose="05050102010706020507" pitchFamily="18" charset="2"/>
              </a:rPr>
              <a:t>Gammacoronavirus</a:t>
            </a:r>
            <a:r>
              <a:rPr lang="en-US" sz="2400" smtClean="0">
                <a:ea typeface="Symbol" panose="05050102010706020507" pitchFamily="18" charset="2"/>
                <a:cs typeface="Symbol" panose="05050102010706020507" pitchFamily="18" charset="2"/>
              </a:rPr>
              <a:t>: </a:t>
            </a:r>
            <a:r>
              <a:rPr lang="vi-VN" sz="2400" smtClean="0">
                <a:ea typeface="Symbol" panose="05050102010706020507" pitchFamily="18" charset="2"/>
                <a:cs typeface="Symbol" panose="05050102010706020507" pitchFamily="18" charset="2"/>
              </a:rPr>
              <a:t>gồm </a:t>
            </a:r>
            <a:r>
              <a:rPr lang="vi-VN" sz="2400">
                <a:ea typeface="Symbol" panose="05050102010706020507" pitchFamily="18" charset="2"/>
                <a:cs typeface="Symbol" panose="05050102010706020507" pitchFamily="18" charset="2"/>
              </a:rPr>
              <a:t>có một số chủng gây bệnh ở một số loài như chim, gia cầm, cá</a:t>
            </a:r>
            <a:r>
              <a:rPr lang="vi-VN" sz="2400" spc="-20">
                <a:ea typeface="Symbol" panose="05050102010706020507" pitchFamily="18" charset="2"/>
                <a:cs typeface="Symbol" panose="05050102010706020507" pitchFamily="18" charset="2"/>
              </a:rPr>
              <a:t> </a:t>
            </a:r>
            <a:r>
              <a:rPr lang="vi-VN" sz="2400">
                <a:ea typeface="Symbol" panose="05050102010706020507" pitchFamily="18" charset="2"/>
                <a:cs typeface="Symbol" panose="05050102010706020507" pitchFamily="18" charset="2"/>
              </a:rPr>
              <a:t>voi.</a:t>
            </a:r>
          </a:p>
          <a:p>
            <a:pPr lvl="0" algn="just">
              <a:spcBef>
                <a:spcPts val="595"/>
              </a:spcBef>
              <a:spcAft>
                <a:spcPts val="0"/>
              </a:spcAft>
              <a:buSzPts val="1050"/>
              <a:buFont typeface="Symbol" panose="05050102010706020507" pitchFamily="18" charset="2"/>
              <a:buChar char=""/>
              <a:tabLst>
                <a:tab pos="535940" algn="l"/>
              </a:tabLst>
            </a:pPr>
            <a:r>
              <a:rPr lang="vi-VN" sz="2400">
                <a:ea typeface="Symbol" panose="05050102010706020507" pitchFamily="18" charset="2"/>
                <a:cs typeface="Symbol" panose="05050102010706020507" pitchFamily="18" charset="2"/>
              </a:rPr>
              <a:t>Nhánh </a:t>
            </a:r>
            <a:r>
              <a:rPr lang="vi-VN" sz="2400" b="1">
                <a:ea typeface="Symbol" panose="05050102010706020507" pitchFamily="18" charset="2"/>
                <a:cs typeface="Symbol" panose="05050102010706020507" pitchFamily="18" charset="2"/>
              </a:rPr>
              <a:t>Deltacoronavirus</a:t>
            </a:r>
            <a:r>
              <a:rPr lang="vi-VN" sz="2400">
                <a:ea typeface="Symbol" panose="05050102010706020507" pitchFamily="18" charset="2"/>
                <a:cs typeface="Symbol" panose="05050102010706020507" pitchFamily="18" charset="2"/>
              </a:rPr>
              <a:t>: Gây bệnh ở một số loài chim hoang</a:t>
            </a:r>
            <a:r>
              <a:rPr lang="vi-VN" sz="2400" spc="-45">
                <a:ea typeface="Symbol" panose="05050102010706020507" pitchFamily="18" charset="2"/>
                <a:cs typeface="Symbol" panose="05050102010706020507" pitchFamily="18" charset="2"/>
              </a:rPr>
              <a:t> </a:t>
            </a:r>
            <a:r>
              <a:rPr lang="vi-VN" sz="2400">
                <a:ea typeface="Symbol" panose="05050102010706020507" pitchFamily="18" charset="2"/>
                <a:cs typeface="Symbol" panose="05050102010706020507" pitchFamily="18" charset="2"/>
              </a:rPr>
              <a:t>dã</a:t>
            </a:r>
            <a:r>
              <a:rPr lang="vi-VN" sz="2400" smtClean="0">
                <a:ea typeface="Symbol" panose="05050102010706020507" pitchFamily="18" charset="2"/>
                <a:cs typeface="Symbol" panose="05050102010706020507" pitchFamily="18" charset="2"/>
              </a:rPr>
              <a:t>.</a:t>
            </a:r>
            <a:endParaRPr lang="vi-VN" sz="2400"/>
          </a:p>
        </p:txBody>
      </p:sp>
    </p:spTree>
    <p:extLst>
      <p:ext uri="{BB962C8B-B14F-4D97-AF65-F5344CB8AC3E}">
        <p14:creationId xmlns:p14="http://schemas.microsoft.com/office/powerpoint/2010/main" xmlns="" val="30551860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84943\Downloads\Đường dây nóng HY.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2976" y="0"/>
            <a:ext cx="6286544" cy="6736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24250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vi-VN" altLang="vi-VN"/>
          </a:p>
        </p:txBody>
      </p:sp>
      <p:pic>
        <p:nvPicPr>
          <p:cNvPr id="49155" name="Content Placeholder 3"/>
          <p:cNvPicPr>
            <a:picLocks noGrp="1" noChangeAspect="1"/>
          </p:cNvPicPr>
          <p:nvPr>
            <p:ph idx="1"/>
          </p:nvPr>
        </p:nvPicPr>
        <p:blipFill>
          <a:blip r:embed="rId2"/>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xmlns="" val="0"/>
              </a:ext>
            </a:extLst>
          </a:blip>
          <a:stretch>
            <a:fillRect/>
          </a:stretch>
        </p:blipFill>
        <p:spPr>
          <a:xfrm>
            <a:off x="107504" y="427464"/>
            <a:ext cx="4452334" cy="2857520"/>
          </a:xfrm>
        </p:spPr>
      </p:pic>
      <p:pic>
        <p:nvPicPr>
          <p:cNvPr id="1026" name="Picture 2" descr="C:\Users\user\Downloads\nhung-loai-trai-cay-gay-hai-cho-thai-nhi-ba-bau-tuyet-doi-nen-tranh-8004e5.jpg"/>
          <p:cNvPicPr>
            <a:picLocks noChangeAspect="1" noChangeArrowheads="1"/>
          </p:cNvPicPr>
          <p:nvPr/>
        </p:nvPicPr>
        <p:blipFill>
          <a:blip r:embed="rId4"/>
          <a:srcRect/>
          <a:stretch>
            <a:fillRect/>
          </a:stretch>
        </p:blipFill>
        <p:spPr bwMode="auto">
          <a:xfrm>
            <a:off x="1142976" y="3468414"/>
            <a:ext cx="6286512" cy="3344962"/>
          </a:xfrm>
          <a:prstGeom prst="rect">
            <a:avLst/>
          </a:prstGeom>
          <a:noFill/>
        </p:spPr>
      </p:pic>
      <p:sp>
        <p:nvSpPr>
          <p:cNvPr id="5" name="TextBox 4"/>
          <p:cNvSpPr txBox="1"/>
          <p:nvPr/>
        </p:nvSpPr>
        <p:spPr>
          <a:xfrm>
            <a:off x="2428860" y="6286520"/>
            <a:ext cx="1857388" cy="400110"/>
          </a:xfrm>
          <a:prstGeom prst="rect">
            <a:avLst/>
          </a:prstGeom>
          <a:noFill/>
        </p:spPr>
        <p:txBody>
          <a:bodyPr wrap="square" rtlCol="0">
            <a:spAutoFit/>
          </a:bodyPr>
          <a:lstStyle/>
          <a:p>
            <a:r>
              <a:rPr lang="en-US" sz="2000" b="1" smtClean="0">
                <a:solidFill>
                  <a:prstClr val="white"/>
                </a:solidFill>
              </a:rPr>
              <a:t>Mers - CoV</a:t>
            </a:r>
            <a:endParaRPr lang="vi-VN" sz="2000" b="1">
              <a:solidFill>
                <a:prstClr val="white"/>
              </a:solidFill>
            </a:endParaRPr>
          </a:p>
        </p:txBody>
      </p:sp>
      <p:pic>
        <p:nvPicPr>
          <p:cNvPr id="1027" name="Picture 3" descr="C:\Users\user\Downloads\nam-nguoi-chet-do-nhiem-vi-rut-moi-cung-ho-voi-sars-8f33aa.jpg"/>
          <p:cNvPicPr>
            <a:picLocks noChangeAspect="1" noChangeArrowheads="1"/>
          </p:cNvPicPr>
          <p:nvPr/>
        </p:nvPicPr>
        <p:blipFill>
          <a:blip r:embed="rId5"/>
          <a:srcRect/>
          <a:stretch>
            <a:fillRect/>
          </a:stretch>
        </p:blipFill>
        <p:spPr bwMode="auto">
          <a:xfrm>
            <a:off x="4716016" y="214290"/>
            <a:ext cx="4333872" cy="3241736"/>
          </a:xfrm>
          <a:prstGeom prst="rect">
            <a:avLst/>
          </a:prstGeom>
          <a:noFill/>
        </p:spPr>
      </p:pic>
      <p:sp>
        <p:nvSpPr>
          <p:cNvPr id="6" name="TextBox 5"/>
          <p:cNvSpPr txBox="1"/>
          <p:nvPr/>
        </p:nvSpPr>
        <p:spPr>
          <a:xfrm>
            <a:off x="7929586" y="2928934"/>
            <a:ext cx="1000132" cy="400110"/>
          </a:xfrm>
          <a:prstGeom prst="rect">
            <a:avLst/>
          </a:prstGeom>
          <a:noFill/>
        </p:spPr>
        <p:txBody>
          <a:bodyPr wrap="square" rtlCol="0">
            <a:spAutoFit/>
          </a:bodyPr>
          <a:lstStyle/>
          <a:p>
            <a:r>
              <a:rPr lang="vi-VN" sz="2000" b="1" smtClean="0">
                <a:solidFill>
                  <a:prstClr val="white"/>
                </a:solidFill>
              </a:rPr>
              <a:t> SARS</a:t>
            </a:r>
            <a:endParaRPr lang="vi-VN" sz="2000" b="1">
              <a:solidFill>
                <a:prstClr val="white"/>
              </a:solidFill>
            </a:endParaRPr>
          </a:p>
        </p:txBody>
      </p:sp>
      <p:sp>
        <p:nvSpPr>
          <p:cNvPr id="7" name="TextBox 6"/>
          <p:cNvSpPr txBox="1"/>
          <p:nvPr/>
        </p:nvSpPr>
        <p:spPr>
          <a:xfrm>
            <a:off x="357158" y="428604"/>
            <a:ext cx="1428760" cy="461665"/>
          </a:xfrm>
          <a:prstGeom prst="rect">
            <a:avLst/>
          </a:prstGeom>
          <a:noFill/>
        </p:spPr>
        <p:txBody>
          <a:bodyPr wrap="square" rtlCol="0">
            <a:spAutoFit/>
          </a:bodyPr>
          <a:lstStyle/>
          <a:p>
            <a:r>
              <a:rPr lang="vi-VN" sz="2400" smtClean="0">
                <a:solidFill>
                  <a:prstClr val="black"/>
                </a:solidFill>
              </a:rPr>
              <a:t>Covid-19</a:t>
            </a:r>
            <a:endParaRPr lang="vi-VN" sz="2400" b="1">
              <a:solidFill>
                <a:srgbClr val="FFFF00"/>
              </a:solidFill>
            </a:endParaRPr>
          </a:p>
        </p:txBody>
      </p:sp>
    </p:spTree>
    <p:extLst>
      <p:ext uri="{BB962C8B-B14F-4D97-AF65-F5344CB8AC3E}">
        <p14:creationId xmlns:p14="http://schemas.microsoft.com/office/powerpoint/2010/main" xmlns="" val="3731983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2776"/>
            <a:ext cx="8229600" cy="4713387"/>
          </a:xfrm>
        </p:spPr>
        <p:txBody>
          <a:bodyPr/>
          <a:lstStyle/>
          <a:p>
            <a:pPr algn="just"/>
            <a:r>
              <a:rPr lang="vi-VN" sz="2400" smtClean="0"/>
              <a:t>CoViD 19 </a:t>
            </a:r>
            <a:r>
              <a:rPr lang="vi-VN" sz="2400"/>
              <a:t>dễ bị </a:t>
            </a:r>
            <a:r>
              <a:rPr lang="vi-VN" sz="2400" smtClean="0"/>
              <a:t>suy yếu ko khả năng gây bệnh ở nhiệt độ 30 độ trở lên</a:t>
            </a:r>
          </a:p>
          <a:p>
            <a:pPr algn="just"/>
            <a:r>
              <a:rPr lang="vi-VN" sz="2400" smtClean="0"/>
              <a:t>bất </a:t>
            </a:r>
            <a:r>
              <a:rPr lang="vi-VN" sz="2400"/>
              <a:t>hoạt ở điều kiện nhiệt </a:t>
            </a:r>
            <a:r>
              <a:rPr lang="vi-VN" sz="2400" smtClean="0"/>
              <a:t>độ 30oC chết ở </a:t>
            </a:r>
            <a:r>
              <a:rPr lang="vi-VN" sz="2400"/>
              <a:t>65oC hoặc cao hơn, tia cực tím </a:t>
            </a:r>
            <a:r>
              <a:rPr lang="vi-VN" sz="2400" smtClean="0"/>
              <a:t>pH </a:t>
            </a:r>
            <a:r>
              <a:rPr lang="vi-VN" sz="2400"/>
              <a:t>kiềm (&gt;12) và pH axít (pH&lt;3), formalin </a:t>
            </a:r>
            <a:r>
              <a:rPr lang="en-US" sz="2400" smtClean="0"/>
              <a:t>và</a:t>
            </a:r>
            <a:r>
              <a:rPr lang="vi-VN" sz="2400" smtClean="0"/>
              <a:t> </a:t>
            </a:r>
            <a:r>
              <a:rPr lang="vi-VN" sz="2400"/>
              <a:t>glutaraldehyde.</a:t>
            </a:r>
          </a:p>
          <a:p>
            <a:pPr algn="just"/>
            <a:r>
              <a:rPr lang="vi-VN" sz="2400" smtClean="0"/>
              <a:t>CoVid 19 sống ngoài môi trường 6-12h, không khí 50h, trong niêm mạc hầu họng 92 h.</a:t>
            </a:r>
            <a:endParaRPr lang="vi-VN" sz="2400"/>
          </a:p>
        </p:txBody>
      </p:sp>
      <p:sp>
        <p:nvSpPr>
          <p:cNvPr id="5" name="Title 1"/>
          <p:cNvSpPr>
            <a:spLocks noGrp="1"/>
          </p:cNvSpPr>
          <p:nvPr>
            <p:ph type="title"/>
          </p:nvPr>
        </p:nvSpPr>
        <p:spPr>
          <a:xfrm>
            <a:off x="457200" y="274638"/>
            <a:ext cx="8229600" cy="850106"/>
          </a:xfrm>
        </p:spPr>
        <p:txBody>
          <a:bodyPr/>
          <a:lstStyle/>
          <a:p>
            <a:r>
              <a:rPr lang="vi-VN" sz="3600" b="1">
                <a:solidFill>
                  <a:srgbClr val="C00000"/>
                </a:solidFill>
                <a:ea typeface="Times New Roman" panose="02020603050405020304" pitchFamily="18" charset="0"/>
              </a:rPr>
              <a:t>Đặc điểm </a:t>
            </a:r>
            <a:r>
              <a:rPr lang="vi-VN" sz="3600" b="1" smtClean="0">
                <a:solidFill>
                  <a:srgbClr val="C00000"/>
                </a:solidFill>
                <a:ea typeface="Times New Roman" panose="02020603050405020304" pitchFamily="18" charset="0"/>
              </a:rPr>
              <a:t>của virút Corona</a:t>
            </a:r>
            <a:endParaRPr lang="vi-VN" sz="3600" b="1">
              <a:solidFill>
                <a:srgbClr val="C00000"/>
              </a:solidFill>
            </a:endParaRPr>
          </a:p>
        </p:txBody>
      </p:sp>
    </p:spTree>
    <p:extLst>
      <p:ext uri="{BB962C8B-B14F-4D97-AF65-F5344CB8AC3E}">
        <p14:creationId xmlns:p14="http://schemas.microsoft.com/office/powerpoint/2010/main" xmlns="" val="1744835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3774</TotalTime>
  <Words>4217</Words>
  <Application>Microsoft Office PowerPoint</Application>
  <PresentationFormat>On-screen Show (4:3)</PresentationFormat>
  <Paragraphs>387</Paragraphs>
  <Slides>71</Slides>
  <Notes>36</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TÌNH HÌNH DỊCH BỆNH (I)</vt:lpstr>
      <vt:lpstr>TÌNH HÌNH DỊCH BỆNH (I)</vt:lpstr>
      <vt:lpstr> HƯỚNG DẪN GIÁM SÁT VÀ PHÒNG CHỐNG BỆNH VIÊM ĐƯỜNG HÔ HẤP CẤP DO COVID-19  Theo quyết định số 343/QĐ-BYT ngày 07/02/2020</vt:lpstr>
      <vt:lpstr>TÌNH HÌNH DỊCH BỆNH (I)</vt:lpstr>
      <vt:lpstr>Slide 5</vt:lpstr>
      <vt:lpstr>Một số chủng của Virus Corona</vt:lpstr>
      <vt:lpstr>Phân loại virút Corona</vt:lpstr>
      <vt:lpstr>Slide 8</vt:lpstr>
      <vt:lpstr>Đặc điểm của virút Corona</vt:lpstr>
      <vt:lpstr>DỊCH TỄ HỌC CỦA BỆNH </vt:lpstr>
      <vt:lpstr>LÂM SÀNG CỦA BỆNH</vt:lpstr>
      <vt:lpstr>Slide 12</vt:lpstr>
      <vt:lpstr>ĐẶC ĐIỂM CHUNG</vt:lpstr>
      <vt:lpstr>ĐỊNH NGHĨA TRƯỜNG HỢP BỆNH (1)</vt:lpstr>
      <vt:lpstr>ĐỊNH NGHĨA TRƯỜNG HỢP BỆNH (2)</vt:lpstr>
      <vt:lpstr>ĐỊNH NGHĨA TRƯỜNG HỢP BỆNH (3)</vt:lpstr>
      <vt:lpstr>ĐỊNH NGHĨA TRƯỜNG HỢP BỆNH (4)</vt:lpstr>
      <vt:lpstr>ĐỊNH NGHĨA Ổ DỊCH</vt:lpstr>
      <vt:lpstr>CÁC BIỆN PHÁP PHÒNG BỆNH </vt:lpstr>
      <vt:lpstr>CÁC BIỆN PHÁP PHÒNG BỆNH (3) </vt:lpstr>
      <vt:lpstr>CÁC BIỆN PHÁP PHÒNG BỆNH (3) </vt:lpstr>
      <vt:lpstr>CÁC BIỆN PHÁP CHỐNG DỊCH (1)</vt:lpstr>
      <vt:lpstr>CÁC BIỆN PHÁP CHỐNG DỊCH (1)</vt:lpstr>
      <vt:lpstr>CÁC BIỆN PHÁP CHỐNG DỊCH (2)</vt:lpstr>
      <vt:lpstr>CÁC BIỆN PHÁP CHỐNG DỊCH (3)</vt:lpstr>
      <vt:lpstr>CÁC BIỆN PHÁP CHỐNG DỊCH (4)</vt:lpstr>
      <vt:lpstr>CÁC BIỆN PHÁP CHỐNG DỊCH (5)</vt:lpstr>
      <vt:lpstr>CÁC BIỆN PHÁP CHỐNG DỊCH (6)</vt:lpstr>
      <vt:lpstr>CÁC BIỆN PHÁP CHỐNG DỊCH (7)</vt:lpstr>
      <vt:lpstr>Slide 30</vt:lpstr>
      <vt:lpstr>Slide 31</vt:lpstr>
      <vt:lpstr>3. Cách pha</vt:lpstr>
      <vt:lpstr>Hướng dẫn sử dụng Formalin</vt:lpstr>
      <vt:lpstr>Khử trùng trong bệnh viện và ổ dịch </vt:lpstr>
      <vt:lpstr>Khử trùng trong bệnh viện và ổ dịch </vt:lpstr>
      <vt:lpstr>Khử trùng trong bệnh viện và ổ dịch </vt:lpstr>
      <vt:lpstr>HƯỚNG DẪN  CÁCH LY Y TẾ TẠI NHÀ, NƠI LƯU TRÚ  ĐỂ PHÒNG CHỐNG BỆNH VIÊM ĐƯỜNG HÔ HẤP CẤP DO CHỦNG MỚI CỦA VI RÚT CORONA (Covid-19)  Theo quyết định số  345/QĐ-BYT ngày  07 /02/2020</vt:lpstr>
      <vt:lpstr>Đối tượng cách ly tại nhà:</vt:lpstr>
      <vt:lpstr>Thời gian cách ly tại nhà:</vt:lpstr>
      <vt:lpstr>Cách ly tại nhà</vt:lpstr>
      <vt:lpstr>Cán bộ Y tế:</vt:lpstr>
      <vt:lpstr>Người được cách ly tại gia đình:</vt:lpstr>
      <vt:lpstr>Thành viên trong hộ gia đình:</vt:lpstr>
      <vt:lpstr>UBND xã/phường/thị trấn:</vt:lpstr>
      <vt:lpstr>HƯỚNG DẪN  CÁCH LY Y TẾ TẠI CƠ SỞ  CÁCH LY TẬP TRUNG TRONG PHÒNG CHỐNG BỆNH VIÊM ĐƯỜNG HÔ HẤP CẤP DO COVID-19  Theo quyết định số  344/QĐ-BYT ngày 07/02/2020</vt:lpstr>
      <vt:lpstr>Đối tượng cách ly tập trung:</vt:lpstr>
      <vt:lpstr>Bố trí khu vực cách ly tập trung:</vt:lpstr>
      <vt:lpstr>Cán bộ Y tế tại nơi cách ly tập trung</vt:lpstr>
      <vt:lpstr>Tại cơ sở cách ly tập trung</vt:lpstr>
      <vt:lpstr>Phòng chống lây nhiễm tại cơ sở cách ly tập trung</vt:lpstr>
      <vt:lpstr>Phòng chống lây nhiễm tại cơ sở cách ly tập trung</vt:lpstr>
      <vt:lpstr>Xử lý khi phát hiện THB hoặc nghi ngờ</vt:lpstr>
      <vt:lpstr>Ban chỉ đạo phòng, chống dịch (1)</vt:lpstr>
      <vt:lpstr>Ban chỉ đạo phòng, chống dịch (2)</vt:lpstr>
      <vt:lpstr>Hình ảnh pha cloramin B</vt:lpstr>
      <vt:lpstr>Hình ảnh lau  khử khuẩn </vt:lpstr>
      <vt:lpstr>Hình ảnh phun khử khuẩn clorami B</vt:lpstr>
      <vt:lpstr>Hình ảnh phun khủ khuẩn cloramin B</vt:lpstr>
      <vt:lpstr>Phòng chống dịch bệnh covid-19 trong trường học</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BỆNH CÚM A(H7N9) TRÊN NGƯỜI</dc:title>
  <dc:creator>TRAN NHU DUONG;NQM</dc:creator>
  <cp:lastModifiedBy>user</cp:lastModifiedBy>
  <cp:revision>499</cp:revision>
  <cp:lastPrinted>2015-06-08T02:34:51Z</cp:lastPrinted>
  <dcterms:created xsi:type="dcterms:W3CDTF">2013-04-07T13:56:52Z</dcterms:created>
  <dcterms:modified xsi:type="dcterms:W3CDTF">2020-02-25T06:19:48Z</dcterms:modified>
</cp:coreProperties>
</file>